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93" r:id="rId2"/>
    <p:sldId id="308" r:id="rId3"/>
    <p:sldId id="256" r:id="rId4"/>
    <p:sldId id="294" r:id="rId5"/>
    <p:sldId id="295" r:id="rId6"/>
    <p:sldId id="316" r:id="rId7"/>
    <p:sldId id="313" r:id="rId8"/>
    <p:sldId id="312" r:id="rId9"/>
    <p:sldId id="314" r:id="rId10"/>
    <p:sldId id="320" r:id="rId11"/>
    <p:sldId id="322" r:id="rId12"/>
    <p:sldId id="317" r:id="rId13"/>
    <p:sldId id="318" r:id="rId14"/>
    <p:sldId id="305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7D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7" autoAdjust="0"/>
    <p:restoredTop sz="94660"/>
  </p:normalViewPr>
  <p:slideViewPr>
    <p:cSldViewPr>
      <p:cViewPr>
        <p:scale>
          <a:sx n="60" d="100"/>
          <a:sy n="60" d="100"/>
        </p:scale>
        <p:origin x="-1650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F86AB4C-9DEC-473F-AAB7-618528A08E88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A4B08AD-C78A-4BA6-B763-0173C0B904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25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EFC6F7-2105-4771-84B5-2BB2E946FBF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3A15248-CE02-4E0B-B077-DC8F6ACB2DD0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2488138-3142-40D1-ABA2-EB347A11E07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867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9A07A66-0418-4F06-BF52-372D20F70F9C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4D95D58-0D4A-45B1-8FCB-85DB1667CE7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3277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B6F6BD2-9876-4192-A010-F0F21B0EC623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26AA8-341C-482B-AEAB-2DBC9B4267CA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E608C-C3D8-4AD8-A684-A409F7F3DB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10A20-7070-49FE-ADF9-5C81B4FF3A14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7C5A7-588C-48A8-B7C0-5BB8AA61BD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5E752-5E8A-486B-9EB2-03E0BD67AF63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AEDA0-D864-4B9C-A89C-0C54CC8CE8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90E671-6E13-42C7-919B-638385A6A41F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3B79B-9D78-45C1-B9D0-8DD19C1BD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B9EE9-1A2C-453E-95A0-63BAC502CA13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6C78D-BC1A-416D-AD46-B1C4F7C89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2F202-5FD9-483F-AEBC-7A752DDA291E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C35F3-63A4-453B-B331-414F6411C5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6CC59-BD42-4D5B-805E-3DF8BB14E0EE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479FD-5B64-4A8E-8FEC-81DD0B16AC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463B5-EB10-4D54-A03D-DB6203AAF55C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FCD1E-295C-464A-B929-78158B6E1C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1AABBA-09DC-4C87-A74B-A786460085E3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8479E-A025-462E-ACDD-55CCA5851A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0E27C-577F-4490-ADA2-8AE7A12F39F0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E1750-FE9E-4885-9DC1-88F4A3EB20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8ACA38-5CBB-41AB-9178-A4067DAEBEDF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AC3D7-E4ED-4940-847F-BAFF4D7202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41879F-9D9E-4E94-8A5E-9F345C9D27A0}" type="datetimeFigureOut">
              <a:rPr lang="ru-RU"/>
              <a:pPr>
                <a:defRPr/>
              </a:pPr>
              <a:t>17.12.2012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C42DFD-C97B-451F-93BD-1FFDC80556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8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00113" y="3357563"/>
            <a:ext cx="7343775" cy="2368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atin typeface="+mn-lt"/>
              </a:rPr>
              <a:t>Доклад Михаила Попова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Тема:</a:t>
            </a:r>
            <a:r>
              <a:rPr lang="ru-RU" sz="3200" dirty="0">
                <a:latin typeface="+mn-lt"/>
              </a:rPr>
              <a:t> «Мониторинг цен»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dirty="0"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latin typeface="+mn-lt"/>
              </a:rPr>
              <a:t>17.12.2012</a:t>
            </a:r>
            <a:endParaRPr lang="ru-RU" sz="2000" dirty="0">
              <a:latin typeface="+mn-lt"/>
            </a:endParaRPr>
          </a:p>
        </p:txBody>
      </p:sp>
      <p:pic>
        <p:nvPicPr>
          <p:cNvPr id="14340" name="Picture 2" descr="C:\Users\ASUS\Dropbox\vto\log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81350" y="1412875"/>
            <a:ext cx="2781300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520700" y="476250"/>
            <a:ext cx="80835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Результаты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6" name="Picture 2" descr="C:\Users\ASUS\Dropbox\Popov presentation\source\ved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6413" y="1773238"/>
            <a:ext cx="333375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316413" y="1557338"/>
            <a:ext cx="4421187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Calibri" pitchFamily="34" charset="0"/>
              </a:rPr>
              <a:t>Ловят на колбасу</a:t>
            </a:r>
            <a:endParaRPr lang="en-US" sz="4000" b="1">
              <a:latin typeface="Calibri" pitchFamily="34" charset="0"/>
            </a:endParaRPr>
          </a:p>
          <a:p>
            <a:endParaRPr lang="en-US" sz="2600" b="1">
              <a:solidFill>
                <a:srgbClr val="0097DE"/>
              </a:solidFill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Цены на социально значимые продукты питания в крупных городах неожиданно упали, обнаружила Общественная палата. В лидерах — Екатеринбург, где дела у партии власти идут неважно</a:t>
            </a:r>
            <a:r>
              <a:rPr lang="en-US">
                <a:latin typeface="Calibri" pitchFamily="34" charset="0"/>
              </a:rPr>
              <a:t>.</a:t>
            </a:r>
            <a:endParaRPr lang="ru-RU" b="1">
              <a:solidFill>
                <a:srgbClr val="0097DE"/>
              </a:solidFill>
              <a:latin typeface="Calibri" pitchFamily="34" charset="0"/>
            </a:endParaRPr>
          </a:p>
        </p:txBody>
      </p:sp>
      <p:pic>
        <p:nvPicPr>
          <p:cNvPr id="18" name="Picture 3" descr="C:\Users\ASUS\Dropbox\Popov presentation\source\if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7525" y="3543300"/>
            <a:ext cx="3333750" cy="96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4" descr="C:\Users\ASUS\Dropbox\Popov presentation\source\kom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0700" y="2781300"/>
            <a:ext cx="344646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 descr="C:\Users\ASUS\Dropbox\Popov presentation\source\mk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7525" y="4716463"/>
            <a:ext cx="3333750" cy="1233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337050" y="5157788"/>
            <a:ext cx="4806950" cy="1231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Федеральная </a:t>
            </a:r>
            <a:r>
              <a:rPr lang="ru-RU" dirty="0"/>
              <a:t>пресса – 45 </a:t>
            </a:r>
            <a:r>
              <a:rPr lang="ru-RU" dirty="0"/>
              <a:t>упоминаний,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региональная пресса </a:t>
            </a:r>
            <a:r>
              <a:rPr lang="ru-RU" dirty="0"/>
              <a:t>– 35 упоминаний, интернет – </a:t>
            </a:r>
            <a:r>
              <a:rPr lang="ru-RU" dirty="0"/>
              <a:t>125 </a:t>
            </a:r>
            <a:r>
              <a:rPr lang="ru-RU" dirty="0"/>
              <a:t>упоминаний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297363" y="1708150"/>
            <a:ext cx="4421187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600" b="1">
                <a:latin typeface="Calibri" pitchFamily="34" charset="0"/>
              </a:rPr>
              <a:t>Минимальная продуктовая корзина</a:t>
            </a:r>
            <a:r>
              <a:rPr lang="en-US" sz="2600" b="1">
                <a:latin typeface="Calibri" pitchFamily="34" charset="0"/>
              </a:rPr>
              <a:t> </a:t>
            </a:r>
            <a:r>
              <a:rPr lang="ru-RU" sz="2600" b="1">
                <a:latin typeface="Calibri" pitchFamily="34" charset="0"/>
              </a:rPr>
              <a:t>на Ставрополье</a:t>
            </a:r>
            <a:endParaRPr lang="en-US" sz="2600" b="1">
              <a:latin typeface="Calibri" pitchFamily="34" charset="0"/>
            </a:endParaRPr>
          </a:p>
          <a:p>
            <a:r>
              <a:rPr lang="ru-RU" sz="1600" b="1">
                <a:solidFill>
                  <a:srgbClr val="0097DE"/>
                </a:solidFill>
                <a:latin typeface="Calibri" pitchFamily="34" charset="0"/>
              </a:rPr>
              <a:t>   </a:t>
            </a:r>
            <a:endParaRPr lang="en-US" sz="1600" b="1">
              <a:solidFill>
                <a:srgbClr val="0097DE"/>
              </a:solidFill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Власти Ставропольского края провели свой мониторинг цен на продукты питания</a:t>
            </a:r>
            <a:endParaRPr lang="en-US"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и сравнили с представленными данными Общественной палаты, которая посчитала Ставрополь одним из самых дорогих городов России.</a:t>
            </a:r>
            <a:endParaRPr lang="ru-RU" b="1">
              <a:solidFill>
                <a:srgbClr val="0097DE"/>
              </a:solidFill>
              <a:latin typeface="Calibri" pitchFamily="34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327525" y="1544638"/>
            <a:ext cx="4421188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Calibri" pitchFamily="34" charset="0"/>
              </a:rPr>
              <a:t>Индекс  борща</a:t>
            </a:r>
            <a:endParaRPr lang="en-US" sz="4000" b="1">
              <a:latin typeface="Calibri" pitchFamily="34" charset="0"/>
            </a:endParaRPr>
          </a:p>
          <a:p>
            <a:r>
              <a:rPr lang="ru-RU" sz="1200" b="1">
                <a:solidFill>
                  <a:srgbClr val="0097DE"/>
                </a:solidFill>
                <a:latin typeface="Calibri" pitchFamily="34" charset="0"/>
              </a:rPr>
              <a:t>    </a:t>
            </a:r>
            <a:endParaRPr lang="en-US" sz="1200" b="1">
              <a:solidFill>
                <a:srgbClr val="0097DE"/>
              </a:solidFill>
              <a:latin typeface="Calibri" pitchFamily="34" charset="0"/>
            </a:endParaRPr>
          </a:p>
          <a:p>
            <a:r>
              <a:rPr lang="ru-RU">
                <a:latin typeface="Calibri" pitchFamily="34" charset="0"/>
              </a:rPr>
              <a:t>Новосибирск стал городом самого дешевого борща в России. 24 июня Общественная палата РФ (ОПРФ) представила результаты мониторинга цен на социально значимые продукты питания в столицах федеральных округов, который проводила с мая 2010 по май 2011 года.</a:t>
            </a:r>
            <a:endParaRPr lang="ru-RU" b="1">
              <a:solidFill>
                <a:srgbClr val="0097DE"/>
              </a:solidFill>
              <a:latin typeface="Calibri" pitchFamily="34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4356100" y="1992313"/>
            <a:ext cx="4421188" cy="309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0097DE"/>
                </a:solidFill>
                <a:latin typeface="Calibri" pitchFamily="34" charset="0"/>
              </a:rPr>
              <a:t>— столицы всех федеральных</a:t>
            </a:r>
          </a:p>
          <a:p>
            <a:r>
              <a:rPr lang="ru-RU" sz="2400">
                <a:solidFill>
                  <a:srgbClr val="0097DE"/>
                </a:solidFill>
                <a:latin typeface="Calibri" pitchFamily="34" charset="0"/>
              </a:rPr>
              <a:t>     округов России;</a:t>
            </a:r>
          </a:p>
          <a:p>
            <a:r>
              <a:rPr lang="ru-RU" sz="900">
                <a:solidFill>
                  <a:srgbClr val="0097DE"/>
                </a:solidFill>
                <a:latin typeface="Calibri" pitchFamily="34" charset="0"/>
              </a:rPr>
              <a:t>   </a:t>
            </a:r>
          </a:p>
          <a:p>
            <a:r>
              <a:rPr lang="ru-RU" sz="2400">
                <a:solidFill>
                  <a:srgbClr val="0097DE"/>
                </a:solidFill>
                <a:latin typeface="Calibri" pitchFamily="34" charset="0"/>
              </a:rPr>
              <a:t>— масса откликов   </a:t>
            </a:r>
          </a:p>
          <a:p>
            <a:r>
              <a:rPr lang="ru-RU" sz="2400">
                <a:solidFill>
                  <a:srgbClr val="0097DE"/>
                </a:solidFill>
                <a:latin typeface="Calibri" pitchFamily="34" charset="0"/>
              </a:rPr>
              <a:t>     от губернаторов;</a:t>
            </a:r>
          </a:p>
          <a:p>
            <a:r>
              <a:rPr lang="ru-RU" sz="900">
                <a:solidFill>
                  <a:srgbClr val="0097DE"/>
                </a:solidFill>
                <a:latin typeface="Calibri" pitchFamily="34" charset="0"/>
              </a:rPr>
              <a:t>   </a:t>
            </a:r>
          </a:p>
          <a:p>
            <a:r>
              <a:rPr lang="ru-RU" sz="2400">
                <a:solidFill>
                  <a:srgbClr val="0097DE"/>
                </a:solidFill>
                <a:latin typeface="Calibri" pitchFamily="34" charset="0"/>
              </a:rPr>
              <a:t>— реальное снижение цен;</a:t>
            </a:r>
          </a:p>
          <a:p>
            <a:r>
              <a:rPr lang="ru-RU" sz="900">
                <a:solidFill>
                  <a:srgbClr val="0097DE"/>
                </a:solidFill>
                <a:latin typeface="Calibri" pitchFamily="34" charset="0"/>
              </a:rPr>
              <a:t>   </a:t>
            </a:r>
          </a:p>
          <a:p>
            <a:r>
              <a:rPr lang="ru-RU" sz="2400">
                <a:solidFill>
                  <a:srgbClr val="0097DE"/>
                </a:solidFill>
                <a:latin typeface="Calibri" pitchFamily="34" charset="0"/>
              </a:rPr>
              <a:t>— реальный контроль</a:t>
            </a:r>
          </a:p>
          <a:p>
            <a:r>
              <a:rPr lang="ru-RU" sz="2400">
                <a:solidFill>
                  <a:srgbClr val="0097DE"/>
                </a:solidFill>
                <a:latin typeface="Calibri" pitchFamily="34" charset="0"/>
              </a:rPr>
              <a:t>     над продуктами</a:t>
            </a:r>
            <a:endParaRPr lang="ru-RU" sz="2400" b="1">
              <a:solidFill>
                <a:srgbClr val="0097DE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2" grpId="0" animBg="1"/>
      <p:bldP spid="2" grpId="1" animBg="1"/>
      <p:bldP spid="26" grpId="0"/>
      <p:bldP spid="26" grpId="1"/>
      <p:bldP spid="15" grpId="0"/>
      <p:bldP spid="15" grpId="1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20700" y="476250"/>
            <a:ext cx="80835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Новый глобальный мониторинг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6387" name="Picture 2" descr="C:\Users\ASUS\Dropbox\Popov presentation\source\ma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" y="1246188"/>
            <a:ext cx="7896225" cy="511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ASUS\Dropbox\Popov presentation\source\old_city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4850" y="3141663"/>
            <a:ext cx="696277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00113" y="5146675"/>
            <a:ext cx="13255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Ставрополь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42875" y="4244975"/>
            <a:ext cx="17097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Ростов-на-Дону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63500" y="2809875"/>
            <a:ext cx="1868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Санкт-Петербург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2843213" y="4365625"/>
            <a:ext cx="15128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Екатеринбург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3994150" y="4953000"/>
            <a:ext cx="14811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Новосибирск</a:t>
            </a: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882775" y="3987800"/>
            <a:ext cx="19796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bg1"/>
                </a:solidFill>
                <a:latin typeface="Calibri" pitchFamily="34" charset="0"/>
              </a:rPr>
              <a:t>Нижний Новгород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401638" y="3716338"/>
            <a:ext cx="9302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Москва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443663" y="4932363"/>
            <a:ext cx="1206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alibri" pitchFamily="34" charset="0"/>
              </a:rPr>
              <a:t>Хабаровск</a:t>
            </a:r>
          </a:p>
        </p:txBody>
      </p:sp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3779838" y="3943350"/>
            <a:ext cx="231457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+ Волгоград</a:t>
            </a:r>
          </a:p>
        </p:txBody>
      </p:sp>
      <p:pic>
        <p:nvPicPr>
          <p:cNvPr id="1030" name="Picture 6" descr="C:\Users\ASUS\Dropbox\Popov presentation\source\cit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71575" y="4725988"/>
            <a:ext cx="390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779838" y="3924300"/>
            <a:ext cx="17192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+ Казань</a:t>
            </a:r>
          </a:p>
        </p:txBody>
      </p:sp>
      <p:pic>
        <p:nvPicPr>
          <p:cNvPr id="34" name="Picture 6" descr="C:\Users\ASUS\Dropbox\Popov presentation\source\cit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87513" y="4216400"/>
            <a:ext cx="390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3779838" y="3933825"/>
            <a:ext cx="1819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+ Самара</a:t>
            </a:r>
          </a:p>
        </p:txBody>
      </p:sp>
      <p:pic>
        <p:nvPicPr>
          <p:cNvPr id="36" name="Picture 6" descr="C:\Users\ASUS\Dropbox\Popov presentation\source\cit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03388" y="4478338"/>
            <a:ext cx="390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3779838" y="3933825"/>
            <a:ext cx="2103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+ Воронеж</a:t>
            </a:r>
          </a:p>
        </p:txBody>
      </p:sp>
      <p:pic>
        <p:nvPicPr>
          <p:cNvPr id="38" name="Picture 6" descr="C:\Users\ASUS\Dropbox\Popov presentation\source\cit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6775" y="4079875"/>
            <a:ext cx="390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3779838" y="3933825"/>
            <a:ext cx="11636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+ Уфа</a:t>
            </a:r>
          </a:p>
        </p:txBody>
      </p:sp>
      <p:pic>
        <p:nvPicPr>
          <p:cNvPr id="40" name="Picture 6" descr="C:\Users\ASUS\Dropbox\Popov presentation\source\cit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93913" y="4541838"/>
            <a:ext cx="390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3779838" y="3933825"/>
            <a:ext cx="1663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+ Пермь</a:t>
            </a:r>
          </a:p>
        </p:txBody>
      </p:sp>
      <p:pic>
        <p:nvPicPr>
          <p:cNvPr id="42" name="Picture 6" descr="C:\Users\ASUS\Dropbox\Popov presentation\source\cit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33613" y="4303713"/>
            <a:ext cx="390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3779838" y="3933825"/>
            <a:ext cx="23860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+ Челябинск</a:t>
            </a:r>
          </a:p>
        </p:txBody>
      </p:sp>
      <p:pic>
        <p:nvPicPr>
          <p:cNvPr id="44" name="Picture 6" descr="C:\Users\ASUS\Dropbox\Popov presentation\source\cit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52688" y="4694238"/>
            <a:ext cx="390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3779838" y="3933825"/>
            <a:ext cx="1428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+ Омск</a:t>
            </a:r>
          </a:p>
        </p:txBody>
      </p:sp>
      <p:pic>
        <p:nvPicPr>
          <p:cNvPr id="46" name="Picture 6" descr="C:\Users\ASUS\Dropbox\Popov presentation\source\cit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14663" y="4702175"/>
            <a:ext cx="390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46"/>
          <p:cNvSpPr txBox="1">
            <a:spLocks noChangeArrowheads="1"/>
          </p:cNvSpPr>
          <p:nvPr/>
        </p:nvSpPr>
        <p:spPr bwMode="auto">
          <a:xfrm>
            <a:off x="3779838" y="3933825"/>
            <a:ext cx="2552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>
                <a:solidFill>
                  <a:schemeClr val="bg1"/>
                </a:solidFill>
                <a:latin typeface="Calibri" pitchFamily="34" charset="0"/>
              </a:rPr>
              <a:t>+ Красноярск</a:t>
            </a:r>
          </a:p>
        </p:txBody>
      </p:sp>
      <p:pic>
        <p:nvPicPr>
          <p:cNvPr id="48" name="Picture 6" descr="C:\Users\ASUS\Dropbox\Popov presentation\source\city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6425" y="4767263"/>
            <a:ext cx="3905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7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500"/>
                            </p:stCondLst>
                            <p:childTnLst>
                              <p:par>
                                <p:cTn id="7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25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5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75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75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6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25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25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6000"/>
                            </p:stCondLst>
                            <p:childTnLst>
                              <p:par>
                                <p:cTn id="12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000"/>
                            </p:stCondLst>
                            <p:childTnLst>
                              <p:par>
                                <p:cTn id="1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4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75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4" grpId="0"/>
      <p:bldP spid="24" grpId="1"/>
      <p:bldP spid="25" grpId="0"/>
      <p:bldP spid="25" grpId="1"/>
      <p:bldP spid="31" grpId="0"/>
      <p:bldP spid="31" grpId="1"/>
      <p:bldP spid="33" grpId="0"/>
      <p:bldP spid="33" grpId="1"/>
      <p:bldP spid="35" grpId="0"/>
      <p:bldP spid="35" grpId="1"/>
      <p:bldP spid="37" grpId="0"/>
      <p:bldP spid="37" grpId="1"/>
      <p:bldP spid="39" grpId="0"/>
      <p:bldP spid="39" grpId="1"/>
      <p:bldP spid="41" grpId="0"/>
      <p:bldP spid="41" grpId="1"/>
      <p:bldP spid="43" grpId="0"/>
      <p:bldP spid="43" grpId="1"/>
      <p:bldP spid="45" grpId="0"/>
      <p:bldP spid="45" grpId="1"/>
      <p:bldP spid="47" grpId="0"/>
      <p:bldP spid="47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20700" y="476250"/>
            <a:ext cx="80835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Сотрудники в регионах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7412" name="Picture 2" descr="D:\Dropbox\Popov presentation\portraits_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4663" y="1463675"/>
            <a:ext cx="8201025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55650" y="3429000"/>
            <a:ext cx="10334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Пермь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025775" y="3429000"/>
            <a:ext cx="86518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Омск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729163" y="3429000"/>
            <a:ext cx="1881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Новосибирск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042150" y="3429000"/>
            <a:ext cx="15541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Хабаровск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95300" y="5703888"/>
            <a:ext cx="15541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Волгоград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44763" y="5703888"/>
            <a:ext cx="18288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Ставрополь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316538" y="5703888"/>
            <a:ext cx="7064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Уфа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040563" y="5703888"/>
            <a:ext cx="15557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i="1">
                <a:latin typeface="Calibri" pitchFamily="34" charset="0"/>
              </a:rPr>
              <a:t>Челябинск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20700" y="476250"/>
            <a:ext cx="80835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Мониторинг потребителя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6" name="Picture 2" descr="C:\Users\ASUS\Dropbox\Popov presentation\source\cart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2727325"/>
            <a:ext cx="16573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3708400" y="5084763"/>
            <a:ext cx="1657350" cy="5048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/>
              <a:t>было</a:t>
            </a:r>
            <a:endParaRPr lang="ru-RU" sz="2800" b="1" i="1" dirty="0"/>
          </a:p>
        </p:txBody>
      </p:sp>
      <p:pic>
        <p:nvPicPr>
          <p:cNvPr id="3075" name="Picture 3" descr="C:\Users\ASUS\Dropbox\Popov presentation\source\fuel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70188" y="2727325"/>
            <a:ext cx="16573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ASUS\Dropbox\Popov presentation\source\medics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3" y="2727325"/>
            <a:ext cx="16573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 descr="C:\Users\ASUS\Dropbox\Popov presentation\source\home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04025" y="2727325"/>
            <a:ext cx="16573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Прямоугольник 20"/>
          <p:cNvSpPr/>
          <p:nvPr/>
        </p:nvSpPr>
        <p:spPr>
          <a:xfrm>
            <a:off x="3708400" y="5068888"/>
            <a:ext cx="1657350" cy="50482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i="1" dirty="0"/>
              <a:t>стало</a:t>
            </a:r>
            <a:endParaRPr lang="ru-RU" sz="2800" b="1" i="1" dirty="0"/>
          </a:p>
        </p:txBody>
      </p:sp>
      <p:pic>
        <p:nvPicPr>
          <p:cNvPr id="3078" name="Picture 6" descr="C:\Users\ASUS\Dropbox\Popov presentation\source\select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" y="2317750"/>
            <a:ext cx="19621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477838" y="1341438"/>
            <a:ext cx="207803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</a:rPr>
              <a:t>Реальный</a:t>
            </a:r>
          </a:p>
          <a:p>
            <a:pPr algn="ctr"/>
            <a:r>
              <a:rPr lang="ru-RU" sz="2800">
                <a:latin typeface="Calibri" pitchFamily="34" charset="0"/>
              </a:rPr>
              <a:t>уровень цен</a:t>
            </a:r>
          </a:p>
        </p:txBody>
      </p:sp>
      <p:pic>
        <p:nvPicPr>
          <p:cNvPr id="3079" name="Picture 7" descr="C:\Users\ASUS\Dropbox\Popov presentation\source\select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44763" y="2317750"/>
            <a:ext cx="411480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533650" y="1341438"/>
            <a:ext cx="415925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</a:rPr>
              <a:t>Для конкретных регионов</a:t>
            </a:r>
          </a:p>
          <a:p>
            <a:pPr algn="ctr"/>
            <a:r>
              <a:rPr lang="ru-RU" sz="2800">
                <a:latin typeface="Calibri" pitchFamily="34" charset="0"/>
              </a:rPr>
              <a:t>и социальных групп</a:t>
            </a:r>
          </a:p>
        </p:txBody>
      </p:sp>
      <p:pic>
        <p:nvPicPr>
          <p:cNvPr id="26" name="Picture 6" descr="C:\Users\ASUS\Dropbox\Popov presentation\source\select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51625" y="2317750"/>
            <a:ext cx="19621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213475" y="1341438"/>
            <a:ext cx="27971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</a:rPr>
              <a:t>Ежемесячно.</a:t>
            </a:r>
          </a:p>
          <a:p>
            <a:pPr algn="ctr"/>
            <a:r>
              <a:rPr lang="ru-RU" sz="2800">
                <a:latin typeface="Calibri" pitchFamily="34" charset="0"/>
              </a:rPr>
              <a:t>Реальные цифры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32969 0.0037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3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9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1" grpId="0" animBg="1"/>
      <p:bldP spid="21" grpId="1" animBg="1"/>
      <p:bldP spid="5" grpId="0"/>
      <p:bldP spid="5" grpId="1"/>
      <p:bldP spid="25" grpId="0"/>
      <p:bldP spid="25" grpId="1"/>
      <p:bldP spid="27" grpId="0"/>
      <p:bldP spid="2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8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ASUS\Dropbox\Popov presentation\source\index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55925" y="1981200"/>
            <a:ext cx="32004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ASUS\Dropbox\Popov presentation\source\index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55925" y="1981200"/>
            <a:ext cx="32004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3" descr="C:\Users\ASUS\Dropbox\Popov presentation\source\index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54338" y="1981200"/>
            <a:ext cx="32004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C:\Users\ASUS\Dropbox\Popov presentation\source\index4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1800" y="1981200"/>
            <a:ext cx="320040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8" descr="C:\Users\ASUS\Dropbox\Popov presentation\source\icon1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754563" y="1970088"/>
            <a:ext cx="390525" cy="41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5257800" y="1917700"/>
            <a:ext cx="31305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33% — автомобиль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257800" y="2546350"/>
            <a:ext cx="1963738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27% — ЖКХ</a:t>
            </a:r>
          </a:p>
        </p:txBody>
      </p:sp>
      <p:pic>
        <p:nvPicPr>
          <p:cNvPr id="27" name="Picture 9" descr="C:\Users\ASUS\Dropbox\Popov presentation\source\icon2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16463" y="2597150"/>
            <a:ext cx="457200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5257800" y="3194050"/>
            <a:ext cx="27559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22% — продукты</a:t>
            </a:r>
          </a:p>
        </p:txBody>
      </p:sp>
      <p:pic>
        <p:nvPicPr>
          <p:cNvPr id="35" name="Picture 11" descr="C:\Users\ASUS\Dropbox\Popov presentation\source\icon3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740275" y="3235325"/>
            <a:ext cx="428625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2" descr="C:\Users\ASUS\Dropbox\Popov presentation\source\border1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19650" y="4797425"/>
            <a:ext cx="3352800" cy="140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>
            <a:spLocks noChangeArrowheads="1"/>
          </p:cNvSpPr>
          <p:nvPr/>
        </p:nvSpPr>
        <p:spPr bwMode="auto">
          <a:xfrm>
            <a:off x="5257800" y="3841750"/>
            <a:ext cx="28130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800">
                <a:latin typeface="Calibri" pitchFamily="34" charset="0"/>
              </a:rPr>
              <a:t>15% — лекарства</a:t>
            </a:r>
          </a:p>
        </p:txBody>
      </p:sp>
      <p:pic>
        <p:nvPicPr>
          <p:cNvPr id="38" name="Picture 10" descr="C:\Users\ASUS\Dropbox\Popov presentation\source\icon4.pn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4764088" y="39116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5041900" y="4941888"/>
            <a:ext cx="26273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latin typeface="Calibri" pitchFamily="34" charset="0"/>
              </a:rPr>
              <a:t>Индекс расходов населения</a:t>
            </a:r>
          </a:p>
          <a:p>
            <a:r>
              <a:rPr lang="ru-RU" sz="1600">
                <a:latin typeface="Calibri" pitchFamily="34" charset="0"/>
              </a:rPr>
              <a:t>в ноябре-2012</a:t>
            </a:r>
          </a:p>
        </p:txBody>
      </p:sp>
      <p:sp>
        <p:nvSpPr>
          <p:cNvPr id="40" name="TextBox 39"/>
          <p:cNvSpPr txBox="1">
            <a:spLocks noChangeArrowheads="1"/>
          </p:cNvSpPr>
          <p:nvPr/>
        </p:nvSpPr>
        <p:spPr bwMode="auto">
          <a:xfrm>
            <a:off x="5003800" y="5445125"/>
            <a:ext cx="1644650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000" b="1">
                <a:latin typeface="Calibri" pitchFamily="34" charset="0"/>
              </a:rPr>
              <a:t>12 310 р.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659563" y="5445125"/>
            <a:ext cx="1284287" cy="52387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↑ </a:t>
            </a:r>
            <a:r>
              <a:rPr lang="ru-RU" sz="2400" dirty="0"/>
              <a:t>+0</a:t>
            </a:r>
            <a:r>
              <a:rPr lang="en-US" sz="2400" dirty="0"/>
              <a:t>,</a:t>
            </a:r>
            <a:r>
              <a:rPr lang="ru-RU" sz="2400" dirty="0"/>
              <a:t>5%</a:t>
            </a:r>
            <a:endParaRPr lang="ru-RU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539750" y="476250"/>
            <a:ext cx="80835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Индекс Общественной палаты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5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4.81481E-6 L -0.22049 4.81481E-6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6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28" grpId="0"/>
      <p:bldP spid="37" grpId="0"/>
      <p:bldP spid="39" grpId="0"/>
      <p:bldP spid="40" grpId="0"/>
      <p:bldP spid="41" grpId="0" animBg="1"/>
      <p:bldP spid="4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20700" y="476250"/>
            <a:ext cx="80835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Стоимость набора продуктов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1026" name="Picture 2" descr="D:\Dropbox\Popov presentation\source\eat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04900" y="2114550"/>
            <a:ext cx="691515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D:\Dropbox\Popov presentation\source\eat-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14463" y="3429000"/>
            <a:ext cx="629602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3" descr="C:\Users\ASUS\Dropbox\Popov presentation\source\eat_sta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5350" y="2616200"/>
            <a:ext cx="73533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Box 46"/>
          <p:cNvSpPr txBox="1"/>
          <p:nvPr/>
        </p:nvSpPr>
        <p:spPr>
          <a:xfrm>
            <a:off x="828745" y="4797152"/>
            <a:ext cx="430887" cy="99591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Хабаровск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259632" y="4692444"/>
            <a:ext cx="430887" cy="110062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Красноярск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691680" y="4536712"/>
            <a:ext cx="430887" cy="126855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Екатеринбург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154113" y="4563577"/>
            <a:ext cx="430887" cy="124168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Новосибирск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2585000" y="4365104"/>
            <a:ext cx="430887" cy="144796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Ростов-на-Дону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015887" y="4824546"/>
            <a:ext cx="430887" cy="98071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Волгоград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461956" y="5052494"/>
            <a:ext cx="430887" cy="75277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Москва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896682" y="4925664"/>
            <a:ext cx="430887" cy="87960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Воронеж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355976" y="4263047"/>
            <a:ext cx="430887" cy="154221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Санкт-Петербург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789185" y="4679187"/>
            <a:ext cx="430887" cy="112607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err="1">
                <a:solidFill>
                  <a:schemeClr val="bg1"/>
                </a:solidFill>
                <a:latin typeface="+mn-lt"/>
              </a:rPr>
              <a:t>Челябиннск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221233" y="5256075"/>
            <a:ext cx="430887" cy="549189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Омск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653281" y="4698807"/>
            <a:ext cx="430887" cy="110645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Ставрополь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084168" y="5388611"/>
            <a:ext cx="430887" cy="41665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Уфа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542632" y="5063714"/>
            <a:ext cx="430887" cy="74155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Самара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980410" y="5114241"/>
            <a:ext cx="430887" cy="69102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Казань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410392" y="5139056"/>
            <a:ext cx="430887" cy="66620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Пермь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841279" y="4119546"/>
            <a:ext cx="430887" cy="168571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Нижний Новгород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800100" y="2338388"/>
            <a:ext cx="4873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607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>
            <a:off x="1252538" y="263842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408</a:t>
            </a:r>
          </a:p>
        </p:txBody>
      </p:sp>
      <p:sp>
        <p:nvSpPr>
          <p:cNvPr id="66" name="TextBox 65"/>
          <p:cNvSpPr txBox="1">
            <a:spLocks noChangeArrowheads="1"/>
          </p:cNvSpPr>
          <p:nvPr/>
        </p:nvSpPr>
        <p:spPr bwMode="auto">
          <a:xfrm>
            <a:off x="1712913" y="291465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230</a:t>
            </a: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2125663" y="2935288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022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2573338" y="294005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920</a:t>
            </a: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2986088" y="29972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902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3433763" y="307975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828</a:t>
            </a: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3868738" y="307975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827</a:t>
            </a: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4319588" y="311785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822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4760913" y="3140075"/>
            <a:ext cx="4873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815</a:t>
            </a: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5192713" y="319087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812</a:t>
            </a: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5624513" y="320992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809</a:t>
            </a: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6059488" y="32131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758</a:t>
            </a: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515100" y="3248025"/>
            <a:ext cx="4873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734</a:t>
            </a: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6951663" y="327025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611</a:t>
            </a: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7381875" y="3379788"/>
            <a:ext cx="48736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456</a:t>
            </a: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7840663" y="3502025"/>
            <a:ext cx="4889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441</a:t>
            </a:r>
          </a:p>
        </p:txBody>
      </p:sp>
      <p:pic>
        <p:nvPicPr>
          <p:cNvPr id="81" name="Picture 2" descr="C:\Users\ASUS\Dropbox\Popov presentation\source\border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5825" y="1485900"/>
            <a:ext cx="73533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1204913" y="1639888"/>
            <a:ext cx="408781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1600">
                <a:latin typeface="Calibri" pitchFamily="34" charset="0"/>
              </a:rPr>
              <a:t>Стоимость набора продуктов в ноябре-2012: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5210175" y="1531938"/>
            <a:ext cx="144938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000" b="1">
                <a:latin typeface="Calibri" pitchFamily="34" charset="0"/>
              </a:rPr>
              <a:t>2 882 р.</a:t>
            </a:r>
          </a:p>
        </p:txBody>
      </p:sp>
      <p:sp>
        <p:nvSpPr>
          <p:cNvPr id="84" name="Прямоугольник 83"/>
          <p:cNvSpPr/>
          <p:nvPr/>
        </p:nvSpPr>
        <p:spPr>
          <a:xfrm>
            <a:off x="6875463" y="1568450"/>
            <a:ext cx="1284287" cy="4810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/>
              <a:t>+0</a:t>
            </a:r>
            <a:r>
              <a:rPr lang="en-US" sz="2400" dirty="0"/>
              <a:t>,</a:t>
            </a:r>
            <a:r>
              <a:rPr lang="ru-RU" sz="2400" dirty="0"/>
              <a:t>1</a:t>
            </a:r>
            <a:r>
              <a:rPr lang="ru-RU" sz="2400" dirty="0"/>
              <a:t>%</a:t>
            </a:r>
            <a:endParaRPr lang="ru-RU" sz="2400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50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2" grpId="0"/>
      <p:bldP spid="83" grpId="0"/>
      <p:bldP spid="8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20700" y="476250"/>
            <a:ext cx="808355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Стоимость набора лекарств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8" name="Picture 3" descr="D:\Dropbox\Popov presentation\source\pills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52625" y="1890713"/>
            <a:ext cx="52387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2" descr="D:\Dropbox\Popov presentation\source\graph-red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5350" y="2628900"/>
            <a:ext cx="73533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TextBox 88"/>
          <p:cNvSpPr txBox="1"/>
          <p:nvPr/>
        </p:nvSpPr>
        <p:spPr>
          <a:xfrm>
            <a:off x="828745" y="4797152"/>
            <a:ext cx="430887" cy="99591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Хабаровск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259632" y="4692444"/>
            <a:ext cx="430887" cy="110062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Красноярск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725793" y="4788191"/>
            <a:ext cx="430887" cy="101707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Челябинск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154113" y="5139056"/>
            <a:ext cx="430887" cy="66620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Пермь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585000" y="4127346"/>
            <a:ext cx="430887" cy="168571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Нижний Новгород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015887" y="5388611"/>
            <a:ext cx="430887" cy="41665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Уфа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461956" y="5114241"/>
            <a:ext cx="430887" cy="69102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Казань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896682" y="4824546"/>
            <a:ext cx="430887" cy="98071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Волгоград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4355976" y="5052494"/>
            <a:ext cx="430887" cy="75277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Москва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789185" y="4563577"/>
            <a:ext cx="430887" cy="124168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Новосибирск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221233" y="5256075"/>
            <a:ext cx="430887" cy="549189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Омск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653281" y="4536712"/>
            <a:ext cx="430887" cy="126855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Екатеринбург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084168" y="4263047"/>
            <a:ext cx="430887" cy="154221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Санкт-Петербург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542632" y="4698807"/>
            <a:ext cx="430887" cy="110645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Ставрополь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980410" y="4357304"/>
            <a:ext cx="430887" cy="144796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Ростов-на-Дону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410392" y="4925664"/>
            <a:ext cx="430887" cy="87960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Воронеж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841279" y="5063714"/>
            <a:ext cx="430887" cy="74155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Самара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6" name="TextBox 105"/>
          <p:cNvSpPr txBox="1">
            <a:spLocks noChangeArrowheads="1"/>
          </p:cNvSpPr>
          <p:nvPr/>
        </p:nvSpPr>
        <p:spPr bwMode="auto">
          <a:xfrm>
            <a:off x="800100" y="2338388"/>
            <a:ext cx="4873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906</a:t>
            </a:r>
          </a:p>
        </p:txBody>
      </p:sp>
      <p:sp>
        <p:nvSpPr>
          <p:cNvPr id="107" name="TextBox 106"/>
          <p:cNvSpPr txBox="1">
            <a:spLocks noChangeArrowheads="1"/>
          </p:cNvSpPr>
          <p:nvPr/>
        </p:nvSpPr>
        <p:spPr bwMode="auto">
          <a:xfrm>
            <a:off x="1252538" y="25908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762</a:t>
            </a:r>
          </a:p>
        </p:txBody>
      </p:sp>
      <p:sp>
        <p:nvSpPr>
          <p:cNvPr id="108" name="TextBox 107"/>
          <p:cNvSpPr txBox="1">
            <a:spLocks noChangeArrowheads="1"/>
          </p:cNvSpPr>
          <p:nvPr/>
        </p:nvSpPr>
        <p:spPr bwMode="auto">
          <a:xfrm>
            <a:off x="1712913" y="2663825"/>
            <a:ext cx="4873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733</a:t>
            </a:r>
          </a:p>
        </p:txBody>
      </p: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2125663" y="2663825"/>
            <a:ext cx="4873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730</a:t>
            </a:r>
          </a:p>
        </p:txBody>
      </p:sp>
      <p:sp>
        <p:nvSpPr>
          <p:cNvPr id="110" name="TextBox 109"/>
          <p:cNvSpPr txBox="1">
            <a:spLocks noChangeArrowheads="1"/>
          </p:cNvSpPr>
          <p:nvPr/>
        </p:nvSpPr>
        <p:spPr bwMode="auto">
          <a:xfrm>
            <a:off x="2573338" y="270827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699</a:t>
            </a:r>
          </a:p>
        </p:txBody>
      </p:sp>
      <p:sp>
        <p:nvSpPr>
          <p:cNvPr id="111" name="TextBox 110"/>
          <p:cNvSpPr txBox="1">
            <a:spLocks noChangeArrowheads="1"/>
          </p:cNvSpPr>
          <p:nvPr/>
        </p:nvSpPr>
        <p:spPr bwMode="auto">
          <a:xfrm>
            <a:off x="2986088" y="270827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699</a:t>
            </a:r>
          </a:p>
        </p:txBody>
      </p:sp>
      <p:sp>
        <p:nvSpPr>
          <p:cNvPr id="112" name="TextBox 111"/>
          <p:cNvSpPr txBox="1">
            <a:spLocks noChangeArrowheads="1"/>
          </p:cNvSpPr>
          <p:nvPr/>
        </p:nvSpPr>
        <p:spPr bwMode="auto">
          <a:xfrm>
            <a:off x="3433763" y="2735263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693</a:t>
            </a:r>
          </a:p>
        </p:txBody>
      </p:sp>
      <p:sp>
        <p:nvSpPr>
          <p:cNvPr id="113" name="TextBox 112"/>
          <p:cNvSpPr txBox="1">
            <a:spLocks noChangeArrowheads="1"/>
          </p:cNvSpPr>
          <p:nvPr/>
        </p:nvSpPr>
        <p:spPr bwMode="auto">
          <a:xfrm>
            <a:off x="3868738" y="2735263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689</a:t>
            </a:r>
          </a:p>
        </p:txBody>
      </p:sp>
      <p:sp>
        <p:nvSpPr>
          <p:cNvPr id="114" name="TextBox 113"/>
          <p:cNvSpPr txBox="1">
            <a:spLocks noChangeArrowheads="1"/>
          </p:cNvSpPr>
          <p:nvPr/>
        </p:nvSpPr>
        <p:spPr bwMode="auto">
          <a:xfrm>
            <a:off x="4319588" y="28067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638</a:t>
            </a:r>
          </a:p>
        </p:txBody>
      </p:sp>
      <p:sp>
        <p:nvSpPr>
          <p:cNvPr id="115" name="TextBox 114"/>
          <p:cNvSpPr txBox="1">
            <a:spLocks noChangeArrowheads="1"/>
          </p:cNvSpPr>
          <p:nvPr/>
        </p:nvSpPr>
        <p:spPr bwMode="auto">
          <a:xfrm>
            <a:off x="4760913" y="2852738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611</a:t>
            </a:r>
          </a:p>
        </p:txBody>
      </p: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5192713" y="287972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608</a:t>
            </a:r>
          </a:p>
        </p:txBody>
      </p:sp>
      <p:sp>
        <p:nvSpPr>
          <p:cNvPr id="117" name="TextBox 116"/>
          <p:cNvSpPr txBox="1">
            <a:spLocks noChangeArrowheads="1"/>
          </p:cNvSpPr>
          <p:nvPr/>
        </p:nvSpPr>
        <p:spPr bwMode="auto">
          <a:xfrm>
            <a:off x="5624513" y="287972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608</a:t>
            </a:r>
          </a:p>
        </p:txBody>
      </p:sp>
      <p:sp>
        <p:nvSpPr>
          <p:cNvPr id="118" name="TextBox 117"/>
          <p:cNvSpPr txBox="1">
            <a:spLocks noChangeArrowheads="1"/>
          </p:cNvSpPr>
          <p:nvPr/>
        </p:nvSpPr>
        <p:spPr bwMode="auto">
          <a:xfrm>
            <a:off x="6059488" y="287972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596</a:t>
            </a:r>
          </a:p>
        </p:txBody>
      </p:sp>
      <p:sp>
        <p:nvSpPr>
          <p:cNvPr id="119" name="TextBox 118"/>
          <p:cNvSpPr txBox="1">
            <a:spLocks noChangeArrowheads="1"/>
          </p:cNvSpPr>
          <p:nvPr/>
        </p:nvSpPr>
        <p:spPr bwMode="auto">
          <a:xfrm>
            <a:off x="6515100" y="2924175"/>
            <a:ext cx="4873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588</a:t>
            </a:r>
          </a:p>
        </p:txBody>
      </p:sp>
      <p:sp>
        <p:nvSpPr>
          <p:cNvPr id="120" name="TextBox 119"/>
          <p:cNvSpPr txBox="1">
            <a:spLocks noChangeArrowheads="1"/>
          </p:cNvSpPr>
          <p:nvPr/>
        </p:nvSpPr>
        <p:spPr bwMode="auto">
          <a:xfrm>
            <a:off x="6951663" y="292417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585</a:t>
            </a:r>
          </a:p>
        </p:txBody>
      </p: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7381875" y="2924175"/>
            <a:ext cx="4873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576</a:t>
            </a:r>
          </a:p>
        </p:txBody>
      </p:sp>
      <p:sp>
        <p:nvSpPr>
          <p:cNvPr id="122" name="TextBox 121"/>
          <p:cNvSpPr txBox="1">
            <a:spLocks noChangeArrowheads="1"/>
          </p:cNvSpPr>
          <p:nvPr/>
        </p:nvSpPr>
        <p:spPr bwMode="auto">
          <a:xfrm>
            <a:off x="7840663" y="2924175"/>
            <a:ext cx="4889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1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572</a:t>
            </a:r>
          </a:p>
        </p:txBody>
      </p:sp>
      <p:pic>
        <p:nvPicPr>
          <p:cNvPr id="123" name="Picture 2" descr="C:\Users\ASUS\Dropbox\Popov presentation\source\border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5825" y="1485900"/>
            <a:ext cx="73533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" name="TextBox 123"/>
          <p:cNvSpPr txBox="1">
            <a:spLocks noChangeArrowheads="1"/>
          </p:cNvSpPr>
          <p:nvPr/>
        </p:nvSpPr>
        <p:spPr bwMode="auto">
          <a:xfrm>
            <a:off x="1331913" y="1639888"/>
            <a:ext cx="3952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1600">
                <a:latin typeface="Calibri" pitchFamily="34" charset="0"/>
              </a:rPr>
              <a:t>Стоимость набора лекарств в ноябре-2012:</a:t>
            </a:r>
          </a:p>
        </p:txBody>
      </p:sp>
      <p:sp>
        <p:nvSpPr>
          <p:cNvPr id="125" name="TextBox 124"/>
          <p:cNvSpPr txBox="1">
            <a:spLocks noChangeArrowheads="1"/>
          </p:cNvSpPr>
          <p:nvPr/>
        </p:nvSpPr>
        <p:spPr bwMode="auto">
          <a:xfrm>
            <a:off x="5203825" y="1531938"/>
            <a:ext cx="144938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000" b="1">
                <a:latin typeface="Calibri" pitchFamily="34" charset="0"/>
              </a:rPr>
              <a:t>1 664 р.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6875463" y="1568450"/>
            <a:ext cx="1284287" cy="4810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↑ </a:t>
            </a:r>
            <a:r>
              <a:rPr lang="ru-RU" sz="2400" dirty="0"/>
              <a:t>+0</a:t>
            </a:r>
            <a:r>
              <a:rPr lang="en-US" sz="2400" dirty="0"/>
              <a:t>,</a:t>
            </a:r>
            <a:r>
              <a:rPr lang="ru-RU" sz="2400" dirty="0"/>
              <a:t>4%</a:t>
            </a:r>
            <a:endParaRPr lang="ru-RU" sz="2400" dirty="0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42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4" grpId="0"/>
      <p:bldP spid="125" grpId="0"/>
      <p:bldP spid="1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4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7950" y="476250"/>
            <a:ext cx="8856663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Стоимость владения автомобилем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6" name="Picture 2" descr="D:\Dropbox\Popov presentation\source\car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93900" y="1893888"/>
            <a:ext cx="52387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2" descr="D:\Dropbox\Popov presentation\source\graph-orang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5350" y="2624138"/>
            <a:ext cx="73533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2" descr="C:\Users\ASUS\Dropbox\Popov presentation\source\border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5825" y="1485900"/>
            <a:ext cx="73533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928688" y="1639888"/>
            <a:ext cx="45799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1600">
                <a:latin typeface="Calibri" pitchFamily="34" charset="0"/>
              </a:rPr>
              <a:t>Стоимость владения автомобилем в ноябре-2012: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426075" y="1531938"/>
            <a:ext cx="144938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000" b="1">
                <a:latin typeface="Calibri" pitchFamily="34" charset="0"/>
              </a:rPr>
              <a:t>3 908 р.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6875463" y="1568450"/>
            <a:ext cx="1284287" cy="4810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↑ </a:t>
            </a:r>
            <a:r>
              <a:rPr lang="ru-RU" sz="2400" dirty="0"/>
              <a:t>+0</a:t>
            </a:r>
            <a:r>
              <a:rPr lang="en-US" sz="2400" dirty="0"/>
              <a:t>,</a:t>
            </a:r>
            <a:r>
              <a:rPr lang="ru-RU" sz="2400" dirty="0"/>
              <a:t>9</a:t>
            </a:r>
            <a:r>
              <a:rPr lang="ru-RU" sz="2400" dirty="0"/>
              <a:t>%</a:t>
            </a:r>
            <a:endParaRPr lang="ru-RU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828745" y="4250849"/>
            <a:ext cx="430887" cy="154221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Санкт-Петербург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59632" y="4797152"/>
            <a:ext cx="430887" cy="99591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Хабаровск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725793" y="5139056"/>
            <a:ext cx="430887" cy="66620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Пермь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154113" y="5052494"/>
            <a:ext cx="430887" cy="75277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Москва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85000" y="4127346"/>
            <a:ext cx="430887" cy="168571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Нижний Новгород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015887" y="5388611"/>
            <a:ext cx="430887" cy="41665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Уфа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461956" y="5114241"/>
            <a:ext cx="430887" cy="69102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Казань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96682" y="4925664"/>
            <a:ext cx="430887" cy="87960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Воронеж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355976" y="4704642"/>
            <a:ext cx="430887" cy="110062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Красноярск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789185" y="4357304"/>
            <a:ext cx="430887" cy="144796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Ростов-на-Дону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221233" y="4824546"/>
            <a:ext cx="430887" cy="98071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Волгоград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653281" y="5063714"/>
            <a:ext cx="430887" cy="74155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Самара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084168" y="4788191"/>
            <a:ext cx="430887" cy="101707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Челябинск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542632" y="5256075"/>
            <a:ext cx="430887" cy="549189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Омск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980410" y="4563577"/>
            <a:ext cx="430887" cy="124168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Новосибирск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410392" y="4536712"/>
            <a:ext cx="430887" cy="126855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Екатеринбург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841279" y="4698807"/>
            <a:ext cx="430887" cy="110645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Ставрополь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800100" y="2349500"/>
            <a:ext cx="4873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4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394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1252538" y="2519363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4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156</a:t>
            </a:r>
          </a:p>
        </p:txBody>
      </p:sp>
      <p:sp>
        <p:nvSpPr>
          <p:cNvPr id="71" name="TextBox 70"/>
          <p:cNvSpPr txBox="1">
            <a:spLocks noChangeArrowheads="1"/>
          </p:cNvSpPr>
          <p:nvPr/>
        </p:nvSpPr>
        <p:spPr bwMode="auto">
          <a:xfrm>
            <a:off x="1712913" y="2565400"/>
            <a:ext cx="4873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4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111</a:t>
            </a:r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2125663" y="2565400"/>
            <a:ext cx="4873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4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067</a:t>
            </a: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2573338" y="2636838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993</a:t>
            </a: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2986088" y="270827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942</a:t>
            </a:r>
          </a:p>
        </p:txBody>
      </p:sp>
      <p:sp>
        <p:nvSpPr>
          <p:cNvPr id="75" name="TextBox 74"/>
          <p:cNvSpPr txBox="1">
            <a:spLocks noChangeArrowheads="1"/>
          </p:cNvSpPr>
          <p:nvPr/>
        </p:nvSpPr>
        <p:spPr bwMode="auto">
          <a:xfrm>
            <a:off x="3433763" y="270827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942</a:t>
            </a:r>
          </a:p>
        </p:txBody>
      </p:sp>
      <p:sp>
        <p:nvSpPr>
          <p:cNvPr id="76" name="TextBox 75"/>
          <p:cNvSpPr txBox="1">
            <a:spLocks noChangeArrowheads="1"/>
          </p:cNvSpPr>
          <p:nvPr/>
        </p:nvSpPr>
        <p:spPr bwMode="auto">
          <a:xfrm>
            <a:off x="3868738" y="2735263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924</a:t>
            </a:r>
          </a:p>
        </p:txBody>
      </p:sp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4319588" y="2735263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898</a:t>
            </a: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4760913" y="27813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891</a:t>
            </a: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5192713" y="27813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837</a:t>
            </a: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5624513" y="27813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805</a:t>
            </a: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6059488" y="28067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758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6515100" y="2852738"/>
            <a:ext cx="487363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720</a:t>
            </a:r>
          </a:p>
        </p:txBody>
      </p:sp>
      <p:sp>
        <p:nvSpPr>
          <p:cNvPr id="83" name="TextBox 82"/>
          <p:cNvSpPr txBox="1">
            <a:spLocks noChangeArrowheads="1"/>
          </p:cNvSpPr>
          <p:nvPr/>
        </p:nvSpPr>
        <p:spPr bwMode="auto">
          <a:xfrm>
            <a:off x="6951663" y="287972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703</a:t>
            </a:r>
          </a:p>
        </p:txBody>
      </p:sp>
      <p:sp>
        <p:nvSpPr>
          <p:cNvPr id="84" name="TextBox 83"/>
          <p:cNvSpPr txBox="1">
            <a:spLocks noChangeArrowheads="1"/>
          </p:cNvSpPr>
          <p:nvPr/>
        </p:nvSpPr>
        <p:spPr bwMode="auto">
          <a:xfrm>
            <a:off x="7381875" y="2924175"/>
            <a:ext cx="4873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670</a:t>
            </a:r>
          </a:p>
        </p:txBody>
      </p:sp>
      <p:sp>
        <p:nvSpPr>
          <p:cNvPr id="85" name="TextBox 84"/>
          <p:cNvSpPr txBox="1">
            <a:spLocks noChangeArrowheads="1"/>
          </p:cNvSpPr>
          <p:nvPr/>
        </p:nvSpPr>
        <p:spPr bwMode="auto">
          <a:xfrm>
            <a:off x="7840663" y="2924175"/>
            <a:ext cx="48895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631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4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2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7950" y="476250"/>
            <a:ext cx="8856663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ЖКХ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46" name="Picture 2" descr="D:\Dropbox\Popov presentation\source\zhkkh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93900" y="1893888"/>
            <a:ext cx="5238750" cy="448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2" descr="D:\Dropbox\Popov presentation\source\graph-blu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95350" y="2624138"/>
            <a:ext cx="73533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" name="Picture 2" descr="C:\Users\ASUS\Dropbox\Popov presentation\source\border2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85825" y="1485900"/>
            <a:ext cx="73533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1835150" y="1639888"/>
            <a:ext cx="28924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1600">
                <a:latin typeface="Calibri" pitchFamily="34" charset="0"/>
              </a:rPr>
              <a:t>Стоимость ЖКХ в ноябре-2012:</a:t>
            </a:r>
          </a:p>
        </p:txBody>
      </p:sp>
      <p:sp>
        <p:nvSpPr>
          <p:cNvPr id="88" name="TextBox 87"/>
          <p:cNvSpPr txBox="1">
            <a:spLocks noChangeArrowheads="1"/>
          </p:cNvSpPr>
          <p:nvPr/>
        </p:nvSpPr>
        <p:spPr bwMode="auto">
          <a:xfrm>
            <a:off x="4646613" y="1531938"/>
            <a:ext cx="144938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000" b="1">
                <a:latin typeface="Calibri" pitchFamily="34" charset="0"/>
              </a:rPr>
              <a:t>3 941 р.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6875463" y="1568450"/>
            <a:ext cx="1284287" cy="48101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↑ </a:t>
            </a:r>
            <a:r>
              <a:rPr lang="ru-RU" sz="2400" dirty="0"/>
              <a:t>+0</a:t>
            </a:r>
            <a:r>
              <a:rPr lang="en-US" sz="2400" dirty="0"/>
              <a:t>,</a:t>
            </a:r>
            <a:r>
              <a:rPr lang="ru-RU" sz="2400" dirty="0"/>
              <a:t>5%</a:t>
            </a:r>
            <a:endParaRPr lang="ru-RU" sz="2400" dirty="0"/>
          </a:p>
        </p:txBody>
      </p:sp>
      <p:sp>
        <p:nvSpPr>
          <p:cNvPr id="90" name="TextBox 89"/>
          <p:cNvSpPr txBox="1"/>
          <p:nvPr/>
        </p:nvSpPr>
        <p:spPr>
          <a:xfrm>
            <a:off x="828745" y="4797152"/>
            <a:ext cx="430887" cy="99591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Хабаровск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59632" y="4524514"/>
            <a:ext cx="430887" cy="126855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Екатеринбург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725793" y="5052494"/>
            <a:ext cx="430887" cy="75277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Москва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2154113" y="4704642"/>
            <a:ext cx="430887" cy="110062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Красноярск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2585000" y="5146856"/>
            <a:ext cx="430887" cy="66620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Пермь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3015887" y="5063714"/>
            <a:ext cx="430887" cy="74155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Самара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3461956" y="4119546"/>
            <a:ext cx="430887" cy="168571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Нижний Новгород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896682" y="4263047"/>
            <a:ext cx="430887" cy="154221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Санкт-Петербург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4355976" y="5114241"/>
            <a:ext cx="430887" cy="69102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Казань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789185" y="4563577"/>
            <a:ext cx="430887" cy="124168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Новосибирск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221233" y="4698807"/>
            <a:ext cx="430887" cy="110645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Ставрополь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653281" y="4357304"/>
            <a:ext cx="430887" cy="144796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Ростов-на-Дону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084168" y="4788191"/>
            <a:ext cx="430887" cy="101707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Челябинск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6542632" y="4824546"/>
            <a:ext cx="430887" cy="98071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Волгоград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980410" y="5256075"/>
            <a:ext cx="430887" cy="549189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Омск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7410392" y="4925664"/>
            <a:ext cx="430887" cy="87960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Воронеж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841279" y="5388611"/>
            <a:ext cx="430887" cy="41665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Уфа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7" name="TextBox 106"/>
          <p:cNvSpPr txBox="1">
            <a:spLocks noChangeArrowheads="1"/>
          </p:cNvSpPr>
          <p:nvPr/>
        </p:nvSpPr>
        <p:spPr bwMode="auto">
          <a:xfrm>
            <a:off x="800100" y="2349500"/>
            <a:ext cx="4873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6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686</a:t>
            </a:r>
          </a:p>
        </p:txBody>
      </p:sp>
      <p:sp>
        <p:nvSpPr>
          <p:cNvPr id="108" name="TextBox 107"/>
          <p:cNvSpPr txBox="1">
            <a:spLocks noChangeArrowheads="1"/>
          </p:cNvSpPr>
          <p:nvPr/>
        </p:nvSpPr>
        <p:spPr bwMode="auto">
          <a:xfrm>
            <a:off x="1252538" y="3240088"/>
            <a:ext cx="4873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4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782</a:t>
            </a:r>
          </a:p>
        </p:txBody>
      </p:sp>
      <p:sp>
        <p:nvSpPr>
          <p:cNvPr id="109" name="TextBox 108"/>
          <p:cNvSpPr txBox="1">
            <a:spLocks noChangeArrowheads="1"/>
          </p:cNvSpPr>
          <p:nvPr/>
        </p:nvSpPr>
        <p:spPr bwMode="auto">
          <a:xfrm>
            <a:off x="1712913" y="3455988"/>
            <a:ext cx="4873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4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392</a:t>
            </a:r>
          </a:p>
        </p:txBody>
      </p:sp>
      <p:sp>
        <p:nvSpPr>
          <p:cNvPr id="110" name="TextBox 109"/>
          <p:cNvSpPr txBox="1">
            <a:spLocks noChangeArrowheads="1"/>
          </p:cNvSpPr>
          <p:nvPr/>
        </p:nvSpPr>
        <p:spPr bwMode="auto">
          <a:xfrm>
            <a:off x="2125663" y="3671888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945</a:t>
            </a:r>
          </a:p>
        </p:txBody>
      </p:sp>
      <p:sp>
        <p:nvSpPr>
          <p:cNvPr id="111" name="TextBox 110"/>
          <p:cNvSpPr txBox="1">
            <a:spLocks noChangeArrowheads="1"/>
          </p:cNvSpPr>
          <p:nvPr/>
        </p:nvSpPr>
        <p:spPr bwMode="auto">
          <a:xfrm>
            <a:off x="2573338" y="3716338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898</a:t>
            </a:r>
          </a:p>
        </p:txBody>
      </p:sp>
      <p:sp>
        <p:nvSpPr>
          <p:cNvPr id="112" name="TextBox 111"/>
          <p:cNvSpPr txBox="1">
            <a:spLocks noChangeArrowheads="1"/>
          </p:cNvSpPr>
          <p:nvPr/>
        </p:nvSpPr>
        <p:spPr bwMode="auto">
          <a:xfrm>
            <a:off x="2986088" y="374332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786</a:t>
            </a:r>
          </a:p>
        </p:txBody>
      </p:sp>
      <p:sp>
        <p:nvSpPr>
          <p:cNvPr id="113" name="TextBox 112"/>
          <p:cNvSpPr txBox="1">
            <a:spLocks noChangeArrowheads="1"/>
          </p:cNvSpPr>
          <p:nvPr/>
        </p:nvSpPr>
        <p:spPr bwMode="auto">
          <a:xfrm>
            <a:off x="3433763" y="3743325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740</a:t>
            </a:r>
          </a:p>
        </p:txBody>
      </p:sp>
      <p:sp>
        <p:nvSpPr>
          <p:cNvPr id="114" name="TextBox 113"/>
          <p:cNvSpPr txBox="1">
            <a:spLocks noChangeArrowheads="1"/>
          </p:cNvSpPr>
          <p:nvPr/>
        </p:nvSpPr>
        <p:spPr bwMode="auto">
          <a:xfrm>
            <a:off x="3868738" y="3789363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734</a:t>
            </a:r>
          </a:p>
        </p:txBody>
      </p:sp>
      <p:sp>
        <p:nvSpPr>
          <p:cNvPr id="115" name="TextBox 114"/>
          <p:cNvSpPr txBox="1">
            <a:spLocks noChangeArrowheads="1"/>
          </p:cNvSpPr>
          <p:nvPr/>
        </p:nvSpPr>
        <p:spPr bwMode="auto">
          <a:xfrm>
            <a:off x="4319588" y="3814763"/>
            <a:ext cx="48736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633</a:t>
            </a:r>
          </a:p>
        </p:txBody>
      </p:sp>
      <p:sp>
        <p:nvSpPr>
          <p:cNvPr id="116" name="TextBox 115"/>
          <p:cNvSpPr txBox="1">
            <a:spLocks noChangeArrowheads="1"/>
          </p:cNvSpPr>
          <p:nvPr/>
        </p:nvSpPr>
        <p:spPr bwMode="auto">
          <a:xfrm>
            <a:off x="4760913" y="38608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554</a:t>
            </a:r>
          </a:p>
        </p:txBody>
      </p:sp>
      <p:sp>
        <p:nvSpPr>
          <p:cNvPr id="117" name="TextBox 116"/>
          <p:cNvSpPr txBox="1">
            <a:spLocks noChangeArrowheads="1"/>
          </p:cNvSpPr>
          <p:nvPr/>
        </p:nvSpPr>
        <p:spPr bwMode="auto">
          <a:xfrm>
            <a:off x="5192713" y="38608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519</a:t>
            </a:r>
          </a:p>
        </p:txBody>
      </p:sp>
      <p:sp>
        <p:nvSpPr>
          <p:cNvPr id="118" name="TextBox 117"/>
          <p:cNvSpPr txBox="1">
            <a:spLocks noChangeArrowheads="1"/>
          </p:cNvSpPr>
          <p:nvPr/>
        </p:nvSpPr>
        <p:spPr bwMode="auto">
          <a:xfrm>
            <a:off x="5624513" y="38608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517</a:t>
            </a:r>
          </a:p>
        </p:txBody>
      </p:sp>
      <p:sp>
        <p:nvSpPr>
          <p:cNvPr id="119" name="TextBox 118"/>
          <p:cNvSpPr txBox="1">
            <a:spLocks noChangeArrowheads="1"/>
          </p:cNvSpPr>
          <p:nvPr/>
        </p:nvSpPr>
        <p:spPr bwMode="auto">
          <a:xfrm>
            <a:off x="6059488" y="3860800"/>
            <a:ext cx="487362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514</a:t>
            </a:r>
          </a:p>
        </p:txBody>
      </p:sp>
      <p:sp>
        <p:nvSpPr>
          <p:cNvPr id="120" name="TextBox 119"/>
          <p:cNvSpPr txBox="1">
            <a:spLocks noChangeArrowheads="1"/>
          </p:cNvSpPr>
          <p:nvPr/>
        </p:nvSpPr>
        <p:spPr bwMode="auto">
          <a:xfrm>
            <a:off x="6515100" y="3933825"/>
            <a:ext cx="487363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419</a:t>
            </a:r>
          </a:p>
        </p:txBody>
      </p:sp>
      <p:sp>
        <p:nvSpPr>
          <p:cNvPr id="121" name="TextBox 120"/>
          <p:cNvSpPr txBox="1">
            <a:spLocks noChangeArrowheads="1"/>
          </p:cNvSpPr>
          <p:nvPr/>
        </p:nvSpPr>
        <p:spPr bwMode="auto">
          <a:xfrm>
            <a:off x="6951663" y="4032250"/>
            <a:ext cx="487362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186</a:t>
            </a:r>
          </a:p>
        </p:txBody>
      </p:sp>
      <p:sp>
        <p:nvSpPr>
          <p:cNvPr id="122" name="TextBox 121"/>
          <p:cNvSpPr txBox="1">
            <a:spLocks noChangeArrowheads="1"/>
          </p:cNvSpPr>
          <p:nvPr/>
        </p:nvSpPr>
        <p:spPr bwMode="auto">
          <a:xfrm>
            <a:off x="7381875" y="4076700"/>
            <a:ext cx="48736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3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077</a:t>
            </a:r>
          </a:p>
        </p:txBody>
      </p:sp>
      <p:sp>
        <p:nvSpPr>
          <p:cNvPr id="123" name="TextBox 122"/>
          <p:cNvSpPr txBox="1">
            <a:spLocks noChangeArrowheads="1"/>
          </p:cNvSpPr>
          <p:nvPr/>
        </p:nvSpPr>
        <p:spPr bwMode="auto">
          <a:xfrm>
            <a:off x="7840663" y="4221163"/>
            <a:ext cx="48895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100">
                <a:latin typeface="Calibri" pitchFamily="34" charset="0"/>
              </a:rPr>
              <a:t>2</a:t>
            </a:r>
            <a:r>
              <a:rPr lang="ru-RU" sz="500">
                <a:latin typeface="Calibri" pitchFamily="34" charset="0"/>
              </a:rPr>
              <a:t> </a:t>
            </a:r>
            <a:r>
              <a:rPr lang="ru-RU" sz="1100">
                <a:latin typeface="Calibri" pitchFamily="34" charset="0"/>
              </a:rPr>
              <a:t>814</a:t>
            </a: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4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89" grpId="0" animBg="1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1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0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" name="TextBox 47"/>
          <p:cNvSpPr txBox="1"/>
          <p:nvPr/>
        </p:nvSpPr>
        <p:spPr>
          <a:xfrm>
            <a:off x="107950" y="476250"/>
            <a:ext cx="8856663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Доля жилищных услуг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в расходах на ЖКХ</a:t>
            </a:r>
          </a:p>
        </p:txBody>
      </p:sp>
      <p:pic>
        <p:nvPicPr>
          <p:cNvPr id="27652" name="Picture 4" descr="D:\Dropbox\Popov presentation\source\mapppp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3525" y="993775"/>
            <a:ext cx="7896225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 descr="D:\Dropbox\Popov presentation\source\ufa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58925" y="4016375"/>
            <a:ext cx="78105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4" descr="D:\Dropbox\Popov presentation\source\khab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42038" y="3703638"/>
            <a:ext cx="18859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2452688" y="3929063"/>
            <a:ext cx="10064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>
                <a:latin typeface="Calibri" pitchFamily="34" charset="0"/>
              </a:rPr>
              <a:t>Уфа</a:t>
            </a:r>
          </a:p>
          <a:p>
            <a:r>
              <a:rPr lang="ru-RU" sz="3200" b="1">
                <a:latin typeface="Calibri" pitchFamily="34" charset="0"/>
              </a:rPr>
              <a:t>4,3%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379913" y="4168775"/>
            <a:ext cx="15430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2400">
                <a:latin typeface="Calibri" pitchFamily="34" charset="0"/>
              </a:rPr>
              <a:t>Хабаровск</a:t>
            </a:r>
          </a:p>
          <a:p>
            <a:pPr algn="r"/>
            <a:r>
              <a:rPr lang="ru-RU" sz="3200" b="1">
                <a:latin typeface="Calibri" pitchFamily="34" charset="0"/>
              </a:rPr>
              <a:t>10,3%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7950" y="476250"/>
            <a:ext cx="8856663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Продуктовая инфляция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и</a:t>
            </a: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основные издержки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pic>
        <p:nvPicPr>
          <p:cNvPr id="2" name="Picture 4" descr="D:\Dropbox\Popov presentation\source\graph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19250" y="2495550"/>
            <a:ext cx="65913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1376363" y="2530475"/>
            <a:ext cx="12509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100">
                <a:latin typeface="Calibri" pitchFamily="34" charset="0"/>
              </a:rPr>
              <a:t>март-2011</a:t>
            </a:r>
          </a:p>
          <a:p>
            <a:pPr algn="r"/>
            <a:r>
              <a:rPr lang="ru-RU" b="1">
                <a:latin typeface="Calibri" pitchFamily="34" charset="0"/>
              </a:rPr>
              <a:t>2917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995738" y="4906963"/>
            <a:ext cx="1250950" cy="538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rPr>
              <a:t>сентябрь-2011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+mn-lt"/>
              </a:rPr>
              <a:t>2498</a:t>
            </a:r>
            <a:endParaRPr lang="ru-RU" b="1" dirty="0">
              <a:solidFill>
                <a:schemeClr val="accent5">
                  <a:lumMod val="20000"/>
                  <a:lumOff val="80000"/>
                </a:schemeClr>
              </a:solidFill>
              <a:latin typeface="+mn-lt"/>
            </a:endParaRPr>
          </a:p>
        </p:txBody>
      </p: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3463925" y="3141663"/>
            <a:ext cx="1252538" cy="53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июль-2011</a:t>
            </a:r>
          </a:p>
          <a:p>
            <a:r>
              <a:rPr lang="ru-RU" b="1">
                <a:latin typeface="Calibri" pitchFamily="34" charset="0"/>
              </a:rPr>
              <a:t>2801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4905375" y="3467100"/>
            <a:ext cx="12509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январь-2012</a:t>
            </a:r>
          </a:p>
          <a:p>
            <a:r>
              <a:rPr lang="ru-RU" b="1">
                <a:latin typeface="Calibri" pitchFamily="34" charset="0"/>
              </a:rPr>
              <a:t>2716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6372225" y="2530475"/>
            <a:ext cx="1250950" cy="53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>
                <a:latin typeface="Calibri" pitchFamily="34" charset="0"/>
              </a:rPr>
              <a:t>июль-2012</a:t>
            </a:r>
          </a:p>
          <a:p>
            <a:r>
              <a:rPr lang="ru-RU" b="1">
                <a:latin typeface="Calibri" pitchFamily="34" charset="0"/>
              </a:rPr>
              <a:t>2928</a:t>
            </a:r>
          </a:p>
        </p:txBody>
      </p:sp>
      <p:pic>
        <p:nvPicPr>
          <p:cNvPr id="65" name="Picture 2" descr="D:\Dropbox\Popov presentation\source\hghj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81463" y="2463800"/>
            <a:ext cx="343852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" name="TextBox 65"/>
          <p:cNvSpPr txBox="1"/>
          <p:nvPr/>
        </p:nvSpPr>
        <p:spPr>
          <a:xfrm>
            <a:off x="684213" y="2508250"/>
            <a:ext cx="3035300" cy="13223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n-lt"/>
              </a:rPr>
              <a:t>Прирост издержек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atin typeface="+mn-lt"/>
              </a:rPr>
              <a:t>з</a:t>
            </a:r>
            <a:r>
              <a:rPr lang="ru-RU" sz="2800" dirty="0">
                <a:latin typeface="+mn-lt"/>
              </a:rPr>
              <a:t>а данный период</a:t>
            </a:r>
          </a:p>
          <a:p>
            <a:pPr algn="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(декабрь-2010 – ноябрь-2012)</a:t>
            </a:r>
            <a:endParaRPr lang="ru-RU" sz="1600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7" name="TextBox 66"/>
          <p:cNvSpPr txBox="1">
            <a:spLocks noChangeArrowheads="1"/>
          </p:cNvSpPr>
          <p:nvPr/>
        </p:nvSpPr>
        <p:spPr bwMode="auto">
          <a:xfrm>
            <a:off x="4062413" y="2751138"/>
            <a:ext cx="1443037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электричество</a:t>
            </a:r>
          </a:p>
        </p:txBody>
      </p: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4062413" y="3614738"/>
            <a:ext cx="187801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дизельное топливо</a:t>
            </a:r>
          </a:p>
        </p:txBody>
      </p: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4062413" y="4479925"/>
            <a:ext cx="6985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зерно</a:t>
            </a:r>
          </a:p>
        </p:txBody>
      </p:sp>
      <p:sp>
        <p:nvSpPr>
          <p:cNvPr id="70" name="TextBox 69"/>
          <p:cNvSpPr txBox="1">
            <a:spLocks noChangeArrowheads="1"/>
          </p:cNvSpPr>
          <p:nvPr/>
        </p:nvSpPr>
        <p:spPr bwMode="auto">
          <a:xfrm>
            <a:off x="4057650" y="5322888"/>
            <a:ext cx="9636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зарплата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588000" y="2566988"/>
            <a:ext cx="1077913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18%</a:t>
            </a:r>
            <a:endParaRPr lang="ru-RU" sz="40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7599363" y="3427413"/>
            <a:ext cx="107632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43%</a:t>
            </a:r>
            <a:endParaRPr lang="ru-RU" sz="40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239000" y="4294188"/>
            <a:ext cx="1077913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39%</a:t>
            </a:r>
            <a:endParaRPr lang="ru-RU" sz="40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945188" y="5159375"/>
            <a:ext cx="1077912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22%</a:t>
            </a:r>
            <a:endParaRPr lang="ru-RU" sz="40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23850" y="2565400"/>
            <a:ext cx="3513138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ru-RU" sz="2400">
                <a:latin typeface="Calibri" pitchFamily="34" charset="0"/>
              </a:rPr>
              <a:t>Маржа</a:t>
            </a:r>
            <a:r>
              <a:rPr lang="en-US" sz="2400">
                <a:latin typeface="Calibri" pitchFamily="34" charset="0"/>
              </a:rPr>
              <a:t> EBITDA</a:t>
            </a:r>
            <a:r>
              <a:rPr lang="ru-RU" sz="2400">
                <a:latin typeface="Calibri" pitchFamily="34" charset="0"/>
              </a:rPr>
              <a:t> магазинов</a:t>
            </a:r>
            <a:endParaRPr lang="ru-RU" sz="2400">
              <a:solidFill>
                <a:srgbClr val="7F7F7F"/>
              </a:solidFill>
              <a:latin typeface="Calibri" pitchFamily="34" charset="0"/>
            </a:endParaRPr>
          </a:p>
        </p:txBody>
      </p:sp>
      <p:pic>
        <p:nvPicPr>
          <p:cNvPr id="76" name="Picture 2" descr="D:\Dropbox\Popov presentation\source\magn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24300" y="2436813"/>
            <a:ext cx="360997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TextBox 76"/>
          <p:cNvSpPr txBox="1">
            <a:spLocks noChangeArrowheads="1"/>
          </p:cNvSpPr>
          <p:nvPr/>
        </p:nvSpPr>
        <p:spPr bwMode="auto">
          <a:xfrm>
            <a:off x="6948488" y="3427413"/>
            <a:ext cx="1209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4000" b="1">
                <a:solidFill>
                  <a:srgbClr val="FF0000"/>
                </a:solidFill>
                <a:latin typeface="Calibri" pitchFamily="34" charset="0"/>
              </a:rPr>
              <a:t>8</a:t>
            </a:r>
            <a:r>
              <a:rPr lang="en-US" sz="4000" b="1">
                <a:solidFill>
                  <a:srgbClr val="FF0000"/>
                </a:solidFill>
                <a:latin typeface="Calibri" pitchFamily="34" charset="0"/>
              </a:rPr>
              <a:t>,1</a:t>
            </a:r>
            <a:r>
              <a:rPr lang="ru-RU" sz="4000" b="1">
                <a:solidFill>
                  <a:srgbClr val="FF0000"/>
                </a:solidFill>
                <a:latin typeface="Calibri" pitchFamily="34" charset="0"/>
              </a:rPr>
              <a:t>%</a:t>
            </a:r>
          </a:p>
        </p:txBody>
      </p:sp>
      <p:sp>
        <p:nvSpPr>
          <p:cNvPr id="78" name="TextBox 77"/>
          <p:cNvSpPr txBox="1">
            <a:spLocks noChangeArrowheads="1"/>
          </p:cNvSpPr>
          <p:nvPr/>
        </p:nvSpPr>
        <p:spPr bwMode="auto">
          <a:xfrm>
            <a:off x="7094538" y="4294188"/>
            <a:ext cx="121126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Calibri" pitchFamily="34" charset="0"/>
              </a:rPr>
              <a:t>8,2</a:t>
            </a:r>
            <a:r>
              <a:rPr lang="ru-RU" sz="4000" b="1">
                <a:solidFill>
                  <a:srgbClr val="FF0000"/>
                </a:solidFill>
                <a:latin typeface="Calibri" pitchFamily="34" charset="0"/>
              </a:rPr>
              <a:t>%</a:t>
            </a:r>
          </a:p>
        </p:txBody>
      </p:sp>
      <p:sp>
        <p:nvSpPr>
          <p:cNvPr id="79" name="TextBox 78"/>
          <p:cNvSpPr txBox="1">
            <a:spLocks noChangeArrowheads="1"/>
          </p:cNvSpPr>
          <p:nvPr/>
        </p:nvSpPr>
        <p:spPr bwMode="auto">
          <a:xfrm>
            <a:off x="7599363" y="5159375"/>
            <a:ext cx="1209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FF0000"/>
                </a:solidFill>
                <a:latin typeface="Calibri" pitchFamily="34" charset="0"/>
              </a:rPr>
              <a:t>9,8</a:t>
            </a:r>
            <a:r>
              <a:rPr lang="ru-RU" sz="4000" b="1">
                <a:solidFill>
                  <a:srgbClr val="FF0000"/>
                </a:solidFill>
                <a:latin typeface="Calibri" pitchFamily="34" charset="0"/>
              </a:rPr>
              <a:t>%</a:t>
            </a:r>
          </a:p>
        </p:txBody>
      </p:sp>
      <p:sp>
        <p:nvSpPr>
          <p:cNvPr id="80" name="TextBox 79"/>
          <p:cNvSpPr txBox="1">
            <a:spLocks noChangeArrowheads="1"/>
          </p:cNvSpPr>
          <p:nvPr/>
        </p:nvSpPr>
        <p:spPr bwMode="auto">
          <a:xfrm>
            <a:off x="4062413" y="3614738"/>
            <a:ext cx="6016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2010</a:t>
            </a:r>
          </a:p>
        </p:txBody>
      </p:sp>
      <p:sp>
        <p:nvSpPr>
          <p:cNvPr id="81" name="TextBox 80"/>
          <p:cNvSpPr txBox="1">
            <a:spLocks noChangeArrowheads="1"/>
          </p:cNvSpPr>
          <p:nvPr/>
        </p:nvSpPr>
        <p:spPr bwMode="auto">
          <a:xfrm>
            <a:off x="4062413" y="4479925"/>
            <a:ext cx="601662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2011</a:t>
            </a:r>
          </a:p>
        </p:txBody>
      </p:sp>
      <p:sp>
        <p:nvSpPr>
          <p:cNvPr id="82" name="TextBox 81"/>
          <p:cNvSpPr txBox="1">
            <a:spLocks noChangeArrowheads="1"/>
          </p:cNvSpPr>
          <p:nvPr/>
        </p:nvSpPr>
        <p:spPr bwMode="auto">
          <a:xfrm>
            <a:off x="4057650" y="5322888"/>
            <a:ext cx="6016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bg1"/>
                </a:solidFill>
                <a:latin typeface="Calibri" pitchFamily="34" charset="0"/>
              </a:rPr>
              <a:t>2012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2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75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"/>
                            </p:stCondLst>
                            <p:childTnLst>
                              <p:par>
                                <p:cTn id="1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0" grpId="1"/>
      <p:bldP spid="51" grpId="0"/>
      <p:bldP spid="51" grpId="1"/>
      <p:bldP spid="52" grpId="0"/>
      <p:bldP spid="52" grpId="1"/>
      <p:bldP spid="53" grpId="0"/>
      <p:bldP spid="53" grpId="1"/>
      <p:bldP spid="54" grpId="0"/>
      <p:bldP spid="54" grpId="1"/>
      <p:bldP spid="66" grpId="0"/>
      <p:bldP spid="66" grpId="1"/>
      <p:bldP spid="67" grpId="0"/>
      <p:bldP spid="67" grpId="1"/>
      <p:bldP spid="68" grpId="0"/>
      <p:bldP spid="68" grpId="1"/>
      <p:bldP spid="69" grpId="0"/>
      <p:bldP spid="69" grpId="1"/>
      <p:bldP spid="70" grpId="0"/>
      <p:bldP spid="70" grpId="1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 descr="C:\Users\ASUS\Dropbox\vto\backgroun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07950" y="476250"/>
            <a:ext cx="8856663" cy="1446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Соотношение доходов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и расходов населения</a:t>
            </a:r>
          </a:p>
        </p:txBody>
      </p:sp>
      <p:pic>
        <p:nvPicPr>
          <p:cNvPr id="2052" name="Picture 4" descr="D:\Dropbox\Popov presentation\source\graphhh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638" y="1890713"/>
            <a:ext cx="7715250" cy="447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4" name="TextBox 83"/>
          <p:cNvSpPr txBox="1"/>
          <p:nvPr/>
        </p:nvSpPr>
        <p:spPr>
          <a:xfrm>
            <a:off x="828745" y="5040296"/>
            <a:ext cx="430887" cy="75277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Москва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259632" y="4250849"/>
            <a:ext cx="430887" cy="154221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Санкт-Петербург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725793" y="4536712"/>
            <a:ext cx="430887" cy="126855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Екатеринбург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154113" y="5063714"/>
            <a:ext cx="430887" cy="74155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Самара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585000" y="5396411"/>
            <a:ext cx="430887" cy="41665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Уфа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3015887" y="5139056"/>
            <a:ext cx="430887" cy="66620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Пермь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461956" y="5114241"/>
            <a:ext cx="430887" cy="69102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Казань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896682" y="4704642"/>
            <a:ext cx="430887" cy="1100622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Красноярск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4355976" y="4788191"/>
            <a:ext cx="430887" cy="1017073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Челябинск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4789185" y="4119546"/>
            <a:ext cx="430887" cy="168571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Нижний Новгород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221233" y="4563577"/>
            <a:ext cx="430887" cy="124168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Новосибирск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5653281" y="5256075"/>
            <a:ext cx="430887" cy="549189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Омск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084168" y="4809350"/>
            <a:ext cx="430887" cy="995914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Хабаровск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6542632" y="4925664"/>
            <a:ext cx="430887" cy="87960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Воронеж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6980410" y="4357304"/>
            <a:ext cx="430887" cy="1447960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Ростов-на-Дону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7410392" y="4824546"/>
            <a:ext cx="430887" cy="980718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Волгоград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7841279" y="4698807"/>
            <a:ext cx="430887" cy="1106457"/>
          </a:xfrm>
          <a:prstGeom prst="rect">
            <a:avLst/>
          </a:prstGeom>
          <a:noFill/>
        </p:spPr>
        <p:txBody>
          <a:bodyPr vert="vert270"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bg1"/>
                </a:solidFill>
                <a:latin typeface="+mn-lt"/>
              </a:rPr>
              <a:t>Ставрополь</a:t>
            </a:r>
            <a:endParaRPr lang="ru-RU" sz="1600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5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1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35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4" descr="C:\Users\ASUS\Dropbox\vto\backgrou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3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5" name="TextBox 3"/>
          <p:cNvSpPr txBox="1">
            <a:spLocks noChangeArrowheads="1"/>
          </p:cNvSpPr>
          <p:nvPr/>
        </p:nvSpPr>
        <p:spPr bwMode="auto">
          <a:xfrm>
            <a:off x="1739900" y="3048000"/>
            <a:ext cx="56642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4400" b="1">
                <a:latin typeface="Calibri" pitchFamily="34" charset="0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3433</TotalTime>
  <Words>456</Words>
  <Application>Microsoft Office PowerPoint</Application>
  <PresentationFormat>Экран (4:3)</PresentationFormat>
  <Paragraphs>202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Calibri</vt:lpstr>
      <vt:lpstr>Arial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tikhomirova</cp:lastModifiedBy>
  <cp:revision>222</cp:revision>
  <dcterms:modified xsi:type="dcterms:W3CDTF">2012-12-17T06:23:12Z</dcterms:modified>
</cp:coreProperties>
</file>