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413" r:id="rId2"/>
    <p:sldId id="411" r:id="rId3"/>
    <p:sldId id="416" r:id="rId4"/>
    <p:sldId id="420" r:id="rId5"/>
    <p:sldId id="418" r:id="rId6"/>
    <p:sldId id="409" r:id="rId7"/>
    <p:sldId id="415" r:id="rId8"/>
    <p:sldId id="419" r:id="rId9"/>
    <p:sldId id="414" r:id="rId10"/>
  </p:sldIdLst>
  <p:sldSz cx="9144000" cy="6858000" type="screen4x3"/>
  <p:notesSz cx="6805613" cy="99393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EBFFEB"/>
    <a:srgbClr val="99FF99"/>
    <a:srgbClr val="CCCCFF"/>
    <a:srgbClr val="FF9999"/>
    <a:srgbClr val="66FF66"/>
    <a:srgbClr val="006600"/>
    <a:srgbClr val="FF9900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748" autoAdjust="0"/>
    <p:restoredTop sz="86400" autoAdjust="0"/>
  </p:normalViewPr>
  <p:slideViewPr>
    <p:cSldViewPr>
      <p:cViewPr varScale="1">
        <p:scale>
          <a:sx n="86" d="100"/>
          <a:sy n="86" d="100"/>
        </p:scale>
        <p:origin x="-1133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203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91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434D9F-2AF4-417F-B388-E4093A4B3035}" type="doc">
      <dgm:prSet loTypeId="urn:microsoft.com/office/officeart/2005/8/layout/vList2" loCatId="list" qsTypeId="urn:microsoft.com/office/officeart/2005/8/quickstyle/simple1#11" qsCatId="simple" csTypeId="urn:microsoft.com/office/officeart/2005/8/colors/accent1_2#9" csCatId="accent1" phldr="1"/>
      <dgm:spPr/>
      <dgm:t>
        <a:bodyPr/>
        <a:lstStyle/>
        <a:p>
          <a:endParaRPr lang="ru-RU"/>
        </a:p>
      </dgm:t>
    </dgm:pt>
    <dgm:pt modelId="{8B315174-43E2-4890-8F5D-7F14AD9CE9DB}">
      <dgm:prSet phldrT="[Текст]" custT="1"/>
      <dgm:spPr>
        <a:solidFill>
          <a:schemeClr val="accent2"/>
        </a:solidFill>
        <a:ln>
          <a:solidFill>
            <a:schemeClr val="accent6"/>
          </a:solidFill>
        </a:ln>
        <a:effectLst/>
      </dgm:spPr>
      <dgm:t>
        <a:bodyPr/>
        <a:lstStyle/>
        <a:p>
          <a:pPr algn="just">
            <a:spcBef>
              <a:spcPts val="0"/>
            </a:spcBef>
            <a:spcAft>
              <a:spcPts val="0"/>
            </a:spcAft>
          </a:pPr>
          <a:r>
            <a:rPr lang="ru-RU" sz="1400" b="0" dirty="0" smtClean="0">
              <a:solidFill>
                <a:schemeClr val="bg1"/>
              </a:solidFill>
              <a:effectLst/>
              <a:latin typeface="Century Schoolbook" pitchFamily="18" charset="0"/>
            </a:rPr>
            <a:t>Подготовка изменений в </a:t>
          </a:r>
          <a:r>
            <a:rPr lang="ru-RU" sz="1400" b="1" dirty="0" smtClean="0">
              <a:solidFill>
                <a:schemeClr val="bg1"/>
              </a:solidFill>
              <a:effectLst/>
              <a:latin typeface="Century Schoolbook" pitchFamily="18" charset="0"/>
            </a:rPr>
            <a:t>федеральные законы </a:t>
          </a:r>
          <a:r>
            <a:rPr lang="ru-RU" sz="1400" b="0" dirty="0" smtClean="0">
              <a:solidFill>
                <a:schemeClr val="bg1"/>
              </a:solidFill>
              <a:effectLst/>
              <a:latin typeface="Century Schoolbook" pitchFamily="18" charset="0"/>
            </a:rPr>
            <a:t>«О железнодорожном транспорте в Российской Федерации», «Устав железнодорожного транспорта Российской Федерации», направленных на:</a:t>
          </a:r>
        </a:p>
        <a:p>
          <a:pPr algn="just">
            <a:spcBef>
              <a:spcPts val="0"/>
            </a:spcBef>
            <a:spcAft>
              <a:spcPts val="0"/>
            </a:spcAft>
          </a:pPr>
          <a:r>
            <a:rPr lang="ru-RU" sz="1400" b="0" dirty="0" smtClean="0">
              <a:solidFill>
                <a:schemeClr val="bg1"/>
              </a:solidFill>
              <a:effectLst/>
              <a:latin typeface="Century Schoolbook" pitchFamily="18" charset="0"/>
            </a:rPr>
            <a:t> - уточнение правового статуса операторов и основ операторской деятельности </a:t>
          </a:r>
        </a:p>
        <a:p>
          <a:pPr algn="just">
            <a:spcBef>
              <a:spcPts val="0"/>
            </a:spcBef>
            <a:spcAft>
              <a:spcPts val="0"/>
            </a:spcAft>
          </a:pPr>
          <a:r>
            <a:rPr lang="ru-RU" sz="1400" b="0" dirty="0" smtClean="0">
              <a:solidFill>
                <a:schemeClr val="bg1"/>
              </a:solidFill>
              <a:effectLst/>
              <a:latin typeface="Century Schoolbook" pitchFamily="18" charset="0"/>
            </a:rPr>
            <a:t> - развитие системы саморегулирования на железнодорожном транспорте</a:t>
          </a:r>
          <a:endParaRPr lang="ru-RU" sz="1400" b="0" dirty="0">
            <a:solidFill>
              <a:schemeClr val="bg1"/>
            </a:solidFill>
            <a:effectLst/>
            <a:latin typeface="Century Schoolbook" pitchFamily="18" charset="0"/>
          </a:endParaRPr>
        </a:p>
      </dgm:t>
    </dgm:pt>
    <dgm:pt modelId="{5E3C71D2-A774-4A2F-A333-502B72F0713F}" type="parTrans" cxnId="{38CAC4AF-D258-46EA-BB13-32CF05C3569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400"/>
        </a:p>
      </dgm:t>
    </dgm:pt>
    <dgm:pt modelId="{BD0E2CD0-8B2B-4895-8E57-CE70F15AA97F}" type="sibTrans" cxnId="{38CAC4AF-D258-46EA-BB13-32CF05C35694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400"/>
        </a:p>
      </dgm:t>
    </dgm:pt>
    <dgm:pt modelId="{BAEBB754-4B70-4938-ACBC-41533847E37A}">
      <dgm:prSet phldrT="[Текст]" custT="1"/>
      <dgm:spPr>
        <a:solidFill>
          <a:schemeClr val="accent2"/>
        </a:solidFill>
        <a:ln>
          <a:solidFill>
            <a:schemeClr val="accent6"/>
          </a:solidFill>
        </a:ln>
        <a:effectLst/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algn="just">
            <a:spcBef>
              <a:spcPts val="0"/>
            </a:spcBef>
            <a:spcAft>
              <a:spcPts val="0"/>
            </a:spcAft>
          </a:pPr>
          <a:r>
            <a:rPr lang="ru-RU" sz="1400" b="0" dirty="0" smtClean="0">
              <a:solidFill>
                <a:schemeClr val="bg1"/>
              </a:solidFill>
              <a:effectLst/>
              <a:latin typeface="Century Schoolbook" pitchFamily="18" charset="0"/>
            </a:rPr>
            <a:t>Внесение изменений  в </a:t>
          </a:r>
          <a:r>
            <a:rPr lang="ru-RU" sz="1400" b="1" dirty="0" smtClean="0">
              <a:solidFill>
                <a:schemeClr val="bg1"/>
              </a:solidFill>
              <a:effectLst/>
              <a:latin typeface="Century Schoolbook" pitchFamily="18" charset="0"/>
            </a:rPr>
            <a:t>нормативные акты </a:t>
          </a:r>
          <a:r>
            <a:rPr lang="ru-RU" sz="1400" b="0" dirty="0" smtClean="0">
              <a:solidFill>
                <a:schemeClr val="bg1"/>
              </a:solidFill>
              <a:effectLst/>
              <a:latin typeface="Century Schoolbook" pitchFamily="18" charset="0"/>
            </a:rPr>
            <a:t>в целях повышения эффективности управления вагонными парками и снижения нагрузки на инфраструктуру, в том числе определение правил перевозки порожних вагонов по инфраструктуре общего пользования</a:t>
          </a:r>
          <a:endParaRPr lang="ru-RU" sz="1400" b="0" dirty="0">
            <a:solidFill>
              <a:schemeClr val="bg1"/>
            </a:solidFill>
            <a:effectLst/>
            <a:latin typeface="Century Schoolbook" pitchFamily="18" charset="0"/>
          </a:endParaRPr>
        </a:p>
      </dgm:t>
    </dgm:pt>
    <dgm:pt modelId="{CFD6565D-3F67-4CE5-BD1F-DC2ACA5D782F}" type="parTrans" cxnId="{148088BC-0B40-4E57-BE11-F801AB84DE88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400"/>
        </a:p>
      </dgm:t>
    </dgm:pt>
    <dgm:pt modelId="{3664A5F6-342B-48E8-931D-054202B23E27}" type="sibTrans" cxnId="{148088BC-0B40-4E57-BE11-F801AB84DE88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400"/>
        </a:p>
      </dgm:t>
    </dgm:pt>
    <dgm:pt modelId="{CA137D2E-247C-4F92-93D6-87DAFECA3D22}">
      <dgm:prSet phldrT="[Текст]" custT="1"/>
      <dgm:spPr>
        <a:solidFill>
          <a:schemeClr val="accent2"/>
        </a:solidFill>
        <a:ln>
          <a:solidFill>
            <a:schemeClr val="accent6"/>
          </a:solidFill>
        </a:ln>
        <a:effectLst/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algn="l">
            <a:spcBef>
              <a:spcPts val="0"/>
            </a:spcBef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effectLst/>
              <a:latin typeface="Century Schoolbook" pitchFamily="18" charset="0"/>
            </a:rPr>
            <a:t>Нормативные условия </a:t>
          </a:r>
          <a:r>
            <a:rPr lang="ru-RU" sz="1400" b="0" dirty="0" smtClean="0">
              <a:solidFill>
                <a:schemeClr val="bg1"/>
              </a:solidFill>
              <a:effectLst/>
              <a:latin typeface="Century Schoolbook" pitchFamily="18" charset="0"/>
            </a:rPr>
            <a:t>для развития конкуренции в перевозочной деятельности, в том числе создания частных перевозчиков по принципу конкуренции «за маршрут» и «на маршруте»:</a:t>
          </a:r>
        </a:p>
        <a:p>
          <a:pPr algn="just">
            <a:spcBef>
              <a:spcPts val="0"/>
            </a:spcBef>
            <a:spcAft>
              <a:spcPts val="0"/>
            </a:spcAft>
          </a:pPr>
          <a:r>
            <a:rPr lang="ru-RU" sz="1400" b="0" dirty="0" smtClean="0">
              <a:solidFill>
                <a:schemeClr val="bg1"/>
              </a:solidFill>
              <a:effectLst/>
              <a:latin typeface="Century Schoolbook" pitchFamily="18" charset="0"/>
            </a:rPr>
            <a:t>- порядок определения полигонов функционирования частных перевозчиков при реализации модели конкуренции «за маршрут» и «на маршруте»;</a:t>
          </a:r>
        </a:p>
        <a:p>
          <a:pPr algn="just">
            <a:spcBef>
              <a:spcPts val="0"/>
            </a:spcBef>
            <a:spcAft>
              <a:spcPts val="0"/>
            </a:spcAft>
          </a:pPr>
          <a:r>
            <a:rPr lang="ru-RU" sz="1400" b="0" dirty="0" smtClean="0">
              <a:solidFill>
                <a:schemeClr val="bg1"/>
              </a:solidFill>
              <a:effectLst/>
              <a:latin typeface="Century Schoolbook" pitchFamily="18" charset="0"/>
            </a:rPr>
            <a:t>- порядок проведения конкурсов за право осуществления грузовых перевозок на локальных участках сети железных дорог по модели конкуренции «за маршрут»;</a:t>
          </a:r>
        </a:p>
        <a:p>
          <a:pPr algn="just">
            <a:spcBef>
              <a:spcPts val="0"/>
            </a:spcBef>
            <a:spcAft>
              <a:spcPts val="0"/>
            </a:spcAft>
          </a:pPr>
          <a:r>
            <a:rPr lang="ru-RU" sz="1400" b="0" dirty="0" smtClean="0">
              <a:solidFill>
                <a:schemeClr val="bg1"/>
              </a:solidFill>
              <a:effectLst/>
              <a:latin typeface="Century Schoolbook" pitchFamily="18" charset="0"/>
            </a:rPr>
            <a:t>- порядок заключения договора между владельцем инфраструктуры и локальным перевозчиком на оказание услуг инфраструктуры;</a:t>
          </a:r>
        </a:p>
        <a:p>
          <a:pPr algn="just">
            <a:spcBef>
              <a:spcPts val="0"/>
            </a:spcBef>
            <a:spcAft>
              <a:spcPts val="0"/>
            </a:spcAft>
          </a:pPr>
          <a:r>
            <a:rPr lang="ru-RU" sz="1400" b="0" dirty="0" smtClean="0">
              <a:solidFill>
                <a:schemeClr val="bg1"/>
              </a:solidFill>
              <a:effectLst/>
              <a:latin typeface="Century Schoolbook" pitchFamily="18" charset="0"/>
            </a:rPr>
            <a:t>- правила оказания услуг инфраструктуры железнодорожного транспорта общего пользования</a:t>
          </a:r>
          <a:endParaRPr lang="ru-RU" sz="1400" b="0" dirty="0">
            <a:solidFill>
              <a:schemeClr val="bg1"/>
            </a:solidFill>
            <a:effectLst/>
            <a:latin typeface="Century Schoolbook" pitchFamily="18" charset="0"/>
          </a:endParaRPr>
        </a:p>
      </dgm:t>
    </dgm:pt>
    <dgm:pt modelId="{F2C6CE87-B89D-4A99-B5C1-9AF668ED4243}" type="parTrans" cxnId="{F32D8756-AC9A-4459-9FEE-EF002A484FE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400"/>
        </a:p>
      </dgm:t>
    </dgm:pt>
    <dgm:pt modelId="{3A5000BB-14D6-403B-8E7E-49C9C3796261}" type="sibTrans" cxnId="{F32D8756-AC9A-4459-9FEE-EF002A484FE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400"/>
        </a:p>
      </dgm:t>
    </dgm:pt>
    <dgm:pt modelId="{C19CB1FA-33C9-4FED-893C-5B4F7069BE59}">
      <dgm:prSet phldrT="[Текст]" custT="1"/>
      <dgm:spPr>
        <a:solidFill>
          <a:schemeClr val="accent2"/>
        </a:solidFill>
        <a:ln>
          <a:solidFill>
            <a:schemeClr val="accent6"/>
          </a:solidFill>
        </a:ln>
        <a:effectLst/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algn="just">
            <a:spcBef>
              <a:spcPts val="0"/>
            </a:spcBef>
            <a:spcAft>
              <a:spcPts val="0"/>
            </a:spcAft>
          </a:pPr>
          <a:r>
            <a:rPr lang="ru-RU" sz="1400" b="0" dirty="0" smtClean="0">
              <a:solidFill>
                <a:schemeClr val="bg1"/>
              </a:solidFill>
              <a:effectLst/>
              <a:latin typeface="Century Schoolbook" pitchFamily="18" charset="0"/>
            </a:rPr>
            <a:t>Разработка и утверждение модели долгосрочного взаимодействия государства и владельца инфраструктуры железнодорожного транспорта общего пользования, с определением форм и условий такого взаимодействия (Сетевого контракта)</a:t>
          </a:r>
          <a:endParaRPr lang="ru-RU" sz="1400" b="0" dirty="0">
            <a:solidFill>
              <a:schemeClr val="bg1"/>
            </a:solidFill>
            <a:effectLst/>
            <a:latin typeface="Century Schoolbook" pitchFamily="18" charset="0"/>
          </a:endParaRPr>
        </a:p>
      </dgm:t>
    </dgm:pt>
    <dgm:pt modelId="{5D24BCF0-5719-4A75-A014-B55F65125FB2}" type="parTrans" cxnId="{3A8E6ADA-1250-4240-9927-D0039F1939D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400"/>
        </a:p>
      </dgm:t>
    </dgm:pt>
    <dgm:pt modelId="{78D1374B-47F9-4D2F-A3E4-3C28ECD9B8DE}" type="sibTrans" cxnId="{3A8E6ADA-1250-4240-9927-D0039F1939D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400"/>
        </a:p>
      </dgm:t>
    </dgm:pt>
    <dgm:pt modelId="{7BA578E8-9A23-46B6-A870-033EBBC1C98F}">
      <dgm:prSet phldrT="[Текст]" custT="1"/>
      <dgm:spPr>
        <a:solidFill>
          <a:schemeClr val="accent2"/>
        </a:solidFill>
        <a:ln>
          <a:solidFill>
            <a:schemeClr val="accent6"/>
          </a:solidFill>
        </a:ln>
        <a:effectLst/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ru-RU" sz="1400" b="0" dirty="0" smtClean="0">
              <a:solidFill>
                <a:schemeClr val="bg1"/>
              </a:solidFill>
              <a:effectLst/>
              <a:latin typeface="Century Schoolbook" pitchFamily="18" charset="0"/>
            </a:rPr>
            <a:t>Подготовка  проектов международных договоров для реализации Соглашения </a:t>
          </a:r>
        </a:p>
        <a:p>
          <a:pPr>
            <a:spcBef>
              <a:spcPts val="0"/>
            </a:spcBef>
            <a:spcAft>
              <a:spcPts val="0"/>
            </a:spcAft>
          </a:pPr>
          <a:r>
            <a:rPr lang="ru-RU" sz="1400" b="0" dirty="0" smtClean="0">
              <a:solidFill>
                <a:schemeClr val="bg1"/>
              </a:solidFill>
              <a:effectLst/>
              <a:latin typeface="Century Schoolbook" pitchFamily="18" charset="0"/>
            </a:rPr>
            <a:t>«О регулировании доступа к услугам железнодорожного  транспорта, включая вопросы тарифной политики»</a:t>
          </a:r>
          <a:endParaRPr lang="ru-RU" sz="1400" b="0" dirty="0">
            <a:solidFill>
              <a:schemeClr val="bg1"/>
            </a:solidFill>
            <a:effectLst/>
            <a:latin typeface="Century Schoolbook" pitchFamily="18" charset="0"/>
          </a:endParaRPr>
        </a:p>
      </dgm:t>
    </dgm:pt>
    <dgm:pt modelId="{4D0ACB8C-B28C-4747-8099-7AD80FCFB9B8}" type="parTrans" cxnId="{63665971-A0FF-430C-A928-5B5AE9E8561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400"/>
        </a:p>
      </dgm:t>
    </dgm:pt>
    <dgm:pt modelId="{23D7BB93-6C6E-499D-BAB8-BFD85C7FBA16}" type="sibTrans" cxnId="{63665971-A0FF-430C-A928-5B5AE9E8561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ru-RU" sz="1400"/>
        </a:p>
      </dgm:t>
    </dgm:pt>
    <dgm:pt modelId="{2839EB46-2D9C-41DF-BA89-933051FEC674}" type="pres">
      <dgm:prSet presAssocID="{8B434D9F-2AF4-417F-B388-E4093A4B303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5F7D09F-35A8-4A2F-BFE4-AAACE716FC51}" type="pres">
      <dgm:prSet presAssocID="{8B315174-43E2-4890-8F5D-7F14AD9CE9DB}" presName="parentText" presStyleLbl="node1" presStyleIdx="0" presStyleCnt="5" custScaleY="68900" custLinFactY="-2508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BBA57D-60CC-43FC-9C31-8E0CEC357A21}" type="pres">
      <dgm:prSet presAssocID="{BD0E2CD0-8B2B-4895-8E57-CE70F15AA97F}" presName="spacer" presStyleCnt="0"/>
      <dgm:spPr/>
      <dgm:t>
        <a:bodyPr/>
        <a:lstStyle/>
        <a:p>
          <a:endParaRPr lang="ru-RU"/>
        </a:p>
      </dgm:t>
    </dgm:pt>
    <dgm:pt modelId="{568BE19E-EB15-4B74-86AA-CE039B51DC5F}" type="pres">
      <dgm:prSet presAssocID="{BAEBB754-4B70-4938-ACBC-41533847E37A}" presName="parentText" presStyleLbl="node1" presStyleIdx="1" presStyleCnt="5" custScaleY="51959" custLinFactNeighborY="-2794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193B2E-ACE5-4598-8B97-E915B856BEE9}" type="pres">
      <dgm:prSet presAssocID="{3664A5F6-342B-48E8-931D-054202B23E27}" presName="spacer" presStyleCnt="0"/>
      <dgm:spPr/>
      <dgm:t>
        <a:bodyPr/>
        <a:lstStyle/>
        <a:p>
          <a:endParaRPr lang="ru-RU"/>
        </a:p>
      </dgm:t>
    </dgm:pt>
    <dgm:pt modelId="{3D9F32D1-1140-42C2-8D26-28044E41B716}" type="pres">
      <dgm:prSet presAssocID="{CA137D2E-247C-4F92-93D6-87DAFECA3D22}" presName="parentText" presStyleLbl="node1" presStyleIdx="2" presStyleCnt="5" custScaleY="153445" custLinFactNeighborY="-2426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D7E35F-3651-474F-9CEA-6EC04AA635CD}" type="pres">
      <dgm:prSet presAssocID="{3A5000BB-14D6-403B-8E7E-49C9C3796261}" presName="spacer" presStyleCnt="0"/>
      <dgm:spPr/>
      <dgm:t>
        <a:bodyPr/>
        <a:lstStyle/>
        <a:p>
          <a:endParaRPr lang="ru-RU"/>
        </a:p>
      </dgm:t>
    </dgm:pt>
    <dgm:pt modelId="{EC4F5EFC-C5D9-46A2-A49A-371C38A19682}" type="pres">
      <dgm:prSet presAssocID="{C19CB1FA-33C9-4FED-893C-5B4F7069BE59}" presName="parentText" presStyleLbl="node1" presStyleIdx="3" presStyleCnt="5" custScaleY="44054" custLinFactNeighborX="1770" custLinFactNeighborY="-8672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0CCE4A-1B9C-4604-9774-EE7FB3BF5B88}" type="pres">
      <dgm:prSet presAssocID="{78D1374B-47F9-4D2F-A3E4-3C28ECD9B8DE}" presName="spacer" presStyleCnt="0"/>
      <dgm:spPr/>
      <dgm:t>
        <a:bodyPr/>
        <a:lstStyle/>
        <a:p>
          <a:endParaRPr lang="ru-RU"/>
        </a:p>
      </dgm:t>
    </dgm:pt>
    <dgm:pt modelId="{B0FB930A-AD20-49A9-A5EE-047133D817B6}" type="pres">
      <dgm:prSet presAssocID="{7BA578E8-9A23-46B6-A870-033EBBC1C98F}" presName="parentText" presStyleLbl="node1" presStyleIdx="4" presStyleCnt="5" custScaleY="50262" custLinFactY="-20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0B5D66-8DDC-4C9C-BE49-60E62F9D7D3B}" type="presOf" srcId="{C19CB1FA-33C9-4FED-893C-5B4F7069BE59}" destId="{EC4F5EFC-C5D9-46A2-A49A-371C38A19682}" srcOrd="0" destOrd="0" presId="urn:microsoft.com/office/officeart/2005/8/layout/vList2"/>
    <dgm:cxn modelId="{F32D8756-AC9A-4459-9FEE-EF002A484FE1}" srcId="{8B434D9F-2AF4-417F-B388-E4093A4B3035}" destId="{CA137D2E-247C-4F92-93D6-87DAFECA3D22}" srcOrd="2" destOrd="0" parTransId="{F2C6CE87-B89D-4A99-B5C1-9AF668ED4243}" sibTransId="{3A5000BB-14D6-403B-8E7E-49C9C3796261}"/>
    <dgm:cxn modelId="{3E79A456-ED26-40BC-9860-1847C655FF1A}" type="presOf" srcId="{7BA578E8-9A23-46B6-A870-033EBBC1C98F}" destId="{B0FB930A-AD20-49A9-A5EE-047133D817B6}" srcOrd="0" destOrd="0" presId="urn:microsoft.com/office/officeart/2005/8/layout/vList2"/>
    <dgm:cxn modelId="{E6F0B864-EE07-4821-B407-AAAE0D3EB8F4}" type="presOf" srcId="{CA137D2E-247C-4F92-93D6-87DAFECA3D22}" destId="{3D9F32D1-1140-42C2-8D26-28044E41B716}" srcOrd="0" destOrd="0" presId="urn:microsoft.com/office/officeart/2005/8/layout/vList2"/>
    <dgm:cxn modelId="{096689A1-692B-4DEE-AEC5-7B4ADC43F301}" type="presOf" srcId="{8B315174-43E2-4890-8F5D-7F14AD9CE9DB}" destId="{E5F7D09F-35A8-4A2F-BFE4-AAACE716FC51}" srcOrd="0" destOrd="0" presId="urn:microsoft.com/office/officeart/2005/8/layout/vList2"/>
    <dgm:cxn modelId="{78A70708-06B8-4DFC-8039-14C01DFEAFFD}" type="presOf" srcId="{BAEBB754-4B70-4938-ACBC-41533847E37A}" destId="{568BE19E-EB15-4B74-86AA-CE039B51DC5F}" srcOrd="0" destOrd="0" presId="urn:microsoft.com/office/officeart/2005/8/layout/vList2"/>
    <dgm:cxn modelId="{148088BC-0B40-4E57-BE11-F801AB84DE88}" srcId="{8B434D9F-2AF4-417F-B388-E4093A4B3035}" destId="{BAEBB754-4B70-4938-ACBC-41533847E37A}" srcOrd="1" destOrd="0" parTransId="{CFD6565D-3F67-4CE5-BD1F-DC2ACA5D782F}" sibTransId="{3664A5F6-342B-48E8-931D-054202B23E27}"/>
    <dgm:cxn modelId="{63665971-A0FF-430C-A928-5B5AE9E85619}" srcId="{8B434D9F-2AF4-417F-B388-E4093A4B3035}" destId="{7BA578E8-9A23-46B6-A870-033EBBC1C98F}" srcOrd="4" destOrd="0" parTransId="{4D0ACB8C-B28C-4747-8099-7AD80FCFB9B8}" sibTransId="{23D7BB93-6C6E-499D-BAB8-BFD85C7FBA16}"/>
    <dgm:cxn modelId="{4028915E-D477-4E84-9CDD-07BE8A29C30F}" type="presOf" srcId="{8B434D9F-2AF4-417F-B388-E4093A4B3035}" destId="{2839EB46-2D9C-41DF-BA89-933051FEC674}" srcOrd="0" destOrd="0" presId="urn:microsoft.com/office/officeart/2005/8/layout/vList2"/>
    <dgm:cxn modelId="{3A8E6ADA-1250-4240-9927-D0039F1939D7}" srcId="{8B434D9F-2AF4-417F-B388-E4093A4B3035}" destId="{C19CB1FA-33C9-4FED-893C-5B4F7069BE59}" srcOrd="3" destOrd="0" parTransId="{5D24BCF0-5719-4A75-A014-B55F65125FB2}" sibTransId="{78D1374B-47F9-4D2F-A3E4-3C28ECD9B8DE}"/>
    <dgm:cxn modelId="{38CAC4AF-D258-46EA-BB13-32CF05C35694}" srcId="{8B434D9F-2AF4-417F-B388-E4093A4B3035}" destId="{8B315174-43E2-4890-8F5D-7F14AD9CE9DB}" srcOrd="0" destOrd="0" parTransId="{5E3C71D2-A774-4A2F-A333-502B72F0713F}" sibTransId="{BD0E2CD0-8B2B-4895-8E57-CE70F15AA97F}"/>
    <dgm:cxn modelId="{BDE3ACAE-86B8-4D34-AB36-211F21AD2168}" type="presParOf" srcId="{2839EB46-2D9C-41DF-BA89-933051FEC674}" destId="{E5F7D09F-35A8-4A2F-BFE4-AAACE716FC51}" srcOrd="0" destOrd="0" presId="urn:microsoft.com/office/officeart/2005/8/layout/vList2"/>
    <dgm:cxn modelId="{A45A7D58-34E9-4867-A04F-C030312108C9}" type="presParOf" srcId="{2839EB46-2D9C-41DF-BA89-933051FEC674}" destId="{1EBBA57D-60CC-43FC-9C31-8E0CEC357A21}" srcOrd="1" destOrd="0" presId="urn:microsoft.com/office/officeart/2005/8/layout/vList2"/>
    <dgm:cxn modelId="{09EAD872-36C4-49E7-A5CF-2F777461F9DD}" type="presParOf" srcId="{2839EB46-2D9C-41DF-BA89-933051FEC674}" destId="{568BE19E-EB15-4B74-86AA-CE039B51DC5F}" srcOrd="2" destOrd="0" presId="urn:microsoft.com/office/officeart/2005/8/layout/vList2"/>
    <dgm:cxn modelId="{A6C5BD44-CF33-4740-BC5C-053B18580424}" type="presParOf" srcId="{2839EB46-2D9C-41DF-BA89-933051FEC674}" destId="{0E193B2E-ACE5-4598-8B97-E915B856BEE9}" srcOrd="3" destOrd="0" presId="urn:microsoft.com/office/officeart/2005/8/layout/vList2"/>
    <dgm:cxn modelId="{E21ACA55-F564-41E5-997F-1A16B1309443}" type="presParOf" srcId="{2839EB46-2D9C-41DF-BA89-933051FEC674}" destId="{3D9F32D1-1140-42C2-8D26-28044E41B716}" srcOrd="4" destOrd="0" presId="urn:microsoft.com/office/officeart/2005/8/layout/vList2"/>
    <dgm:cxn modelId="{F4335CC8-9660-4CDD-BA04-C496194C9762}" type="presParOf" srcId="{2839EB46-2D9C-41DF-BA89-933051FEC674}" destId="{08D7E35F-3651-474F-9CEA-6EC04AA635CD}" srcOrd="5" destOrd="0" presId="urn:microsoft.com/office/officeart/2005/8/layout/vList2"/>
    <dgm:cxn modelId="{A3B92AD6-9280-4157-BADC-5F0D09651520}" type="presParOf" srcId="{2839EB46-2D9C-41DF-BA89-933051FEC674}" destId="{EC4F5EFC-C5D9-46A2-A49A-371C38A19682}" srcOrd="6" destOrd="0" presId="urn:microsoft.com/office/officeart/2005/8/layout/vList2"/>
    <dgm:cxn modelId="{D243F4D4-6089-4042-96ED-33B4AD9E012A}" type="presParOf" srcId="{2839EB46-2D9C-41DF-BA89-933051FEC674}" destId="{D50CCE4A-1B9C-4604-9774-EE7FB3BF5B88}" srcOrd="7" destOrd="0" presId="urn:microsoft.com/office/officeart/2005/8/layout/vList2"/>
    <dgm:cxn modelId="{EB690020-3F83-42AA-AEB7-B835DBC0912C}" type="presParOf" srcId="{2839EB46-2D9C-41DF-BA89-933051FEC674}" destId="{B0FB930A-AD20-49A9-A5EE-047133D817B6}" srcOrd="8" destOrd="0" presId="urn:microsoft.com/office/officeart/2005/8/layout/vList2"/>
  </dgm:cxnLst>
  <dgm:bg>
    <a:solidFill>
      <a:schemeClr val="bg2">
        <a:lumMod val="90000"/>
        <a:alpha val="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79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73" tIns="47837" rIns="95673" bIns="47837" numCol="1" anchor="t" anchorCtr="0" compatLnSpc="1">
            <a:prstTxWarp prst="textNoShape">
              <a:avLst/>
            </a:prstTxWarp>
          </a:bodyPr>
          <a:lstStyle>
            <a:lvl1pPr defTabSz="906463">
              <a:defRPr sz="130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4798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73" tIns="47837" rIns="95673" bIns="47837" numCol="1" anchor="t" anchorCtr="0" compatLnSpc="1">
            <a:prstTxWarp prst="textNoShape">
              <a:avLst/>
            </a:prstTxWarp>
          </a:bodyPr>
          <a:lstStyle>
            <a:lvl1pPr algn="r" defTabSz="906463">
              <a:defRPr sz="1300">
                <a:latin typeface="Calibri" pitchFamily="34" charset="0"/>
              </a:defRPr>
            </a:lvl1pPr>
          </a:lstStyle>
          <a:p>
            <a:fld id="{52C51904-FF20-4683-A2E7-B74B156D3BFA}" type="datetimeFigureOut">
              <a:rPr lang="ru-RU"/>
              <a:pPr/>
              <a:t>10.09.2011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7713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1" tIns="48306" rIns="96611" bIns="48306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79450" y="4719638"/>
            <a:ext cx="5446713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73" tIns="47837" rIns="95673" bIns="478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9440863"/>
            <a:ext cx="294798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73" tIns="47837" rIns="95673" bIns="47837" numCol="1" anchor="b" anchorCtr="0" compatLnSpc="1">
            <a:prstTxWarp prst="textNoShape">
              <a:avLst/>
            </a:prstTxWarp>
          </a:bodyPr>
          <a:lstStyle>
            <a:lvl1pPr defTabSz="906463">
              <a:defRPr sz="130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40863"/>
            <a:ext cx="2947987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673" tIns="47837" rIns="95673" bIns="47837" numCol="1" anchor="b" anchorCtr="0" compatLnSpc="1">
            <a:prstTxWarp prst="textNoShape">
              <a:avLst/>
            </a:prstTxWarp>
          </a:bodyPr>
          <a:lstStyle>
            <a:lvl1pPr algn="r" defTabSz="906463">
              <a:defRPr sz="1300">
                <a:latin typeface="Calibri" pitchFamily="34" charset="0"/>
              </a:defRPr>
            </a:lvl1pPr>
          </a:lstStyle>
          <a:p>
            <a:fld id="{0881E5FD-325D-4BF0-B8BC-C413F27AE97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3856038" y="9440863"/>
            <a:ext cx="2947987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41" tIns="45770" rIns="91541" bIns="45770" anchor="b"/>
          <a:lstStyle/>
          <a:p>
            <a:pPr algn="r" defTabSz="895350"/>
            <a:fld id="{02B482C0-ABCD-4F52-B59E-6824E11AE469}" type="slidenum">
              <a:rPr lang="ru-RU" sz="1200">
                <a:latin typeface="Calibri" pitchFamily="34" charset="0"/>
              </a:rPr>
              <a:pPr algn="r" defTabSz="895350"/>
              <a:t>2</a:t>
            </a:fld>
            <a:endParaRPr lang="ru-RU" sz="1200">
              <a:latin typeface="Calibri" pitchFamily="34" charset="0"/>
            </a:endParaRPr>
          </a:p>
        </p:txBody>
      </p:sp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3857625" y="94424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548" tIns="44774" rIns="89548" bIns="44774" anchor="b"/>
          <a:lstStyle/>
          <a:p>
            <a:pPr algn="r" defTabSz="895350"/>
            <a:fld id="{635399B5-5311-4985-B293-7CCD38C4EC43}" type="slidenum">
              <a:rPr lang="ru-RU" sz="1200"/>
              <a:pPr algn="r" defTabSz="895350"/>
              <a:t>2</a:t>
            </a:fld>
            <a:endParaRPr lang="ru-RU" sz="1200"/>
          </a:p>
        </p:txBody>
      </p:sp>
      <p:sp>
        <p:nvSpPr>
          <p:cNvPr id="2048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4" name="Заметки 2"/>
          <p:cNvSpPr>
            <a:spLocks noGrp="1"/>
          </p:cNvSpPr>
          <p:nvPr>
            <p:ph type="body" idx="1"/>
          </p:nvPr>
        </p:nvSpPr>
        <p:spPr>
          <a:xfrm>
            <a:off x="677863" y="4721225"/>
            <a:ext cx="5449887" cy="4470400"/>
          </a:xfrm>
        </p:spPr>
        <p:txBody>
          <a:bodyPr lIns="92213" tIns="46107" rIns="92213" bIns="46107"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0485" name="Номер слайда 3"/>
          <p:cNvSpPr txBox="1">
            <a:spLocks noGrp="1"/>
          </p:cNvSpPr>
          <p:nvPr/>
        </p:nvSpPr>
        <p:spPr bwMode="auto">
          <a:xfrm>
            <a:off x="3857625" y="94408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213" tIns="46107" rIns="92213" bIns="46107" anchor="b"/>
          <a:lstStyle/>
          <a:p>
            <a:pPr algn="r" defTabSz="920750"/>
            <a:fld id="{BF1110A6-F51C-4E79-9B8F-1E2AC58316D0}" type="slidenum">
              <a:rPr lang="ru-RU" sz="1200">
                <a:latin typeface="Arial Cyr" pitchFamily="34" charset="0"/>
              </a:rPr>
              <a:pPr algn="r" defTabSz="920750"/>
              <a:t>2</a:t>
            </a:fld>
            <a:endParaRPr lang="ru-RU" sz="1200">
              <a:latin typeface="Arial Cyr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72050" cy="37290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21225"/>
            <a:ext cx="5446713" cy="4473575"/>
          </a:xfrm>
        </p:spPr>
        <p:txBody>
          <a:bodyPr/>
          <a:lstStyle/>
          <a:p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AB8B9-7BE4-498F-BA99-4A31162AC585}" type="datetimeFigureOut">
              <a:rPr lang="ru-RU"/>
              <a:pPr>
                <a:defRPr/>
              </a:pPr>
              <a:t>10.09.2011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9798A-A240-44ED-A742-C9147FA858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88C21-D222-42AC-A452-658FAA15FAF3}" type="datetimeFigureOut">
              <a:rPr lang="ru-RU"/>
              <a:pPr>
                <a:defRPr/>
              </a:pPr>
              <a:t>10.09.2011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5B675-AEF5-4271-8D6A-2085BA304F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9A814-CECA-41D5-A49E-EE8D7EC6A09F}" type="datetimeFigureOut">
              <a:rPr lang="ru-RU"/>
              <a:pPr>
                <a:defRPr/>
              </a:pPr>
              <a:t>10.09.2011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20B94-AA56-440E-BD07-CB46BB086C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6EE90-5C87-45B6-8A28-CD52AB1C53F2}" type="datetimeFigureOut">
              <a:rPr lang="ru-RU"/>
              <a:pPr>
                <a:defRPr/>
              </a:pPr>
              <a:t>10.09.2011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2041F-335B-4D56-8937-7433D432BB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89B1B-1146-412D-B174-0DF3A719CE46}" type="datetimeFigureOut">
              <a:rPr lang="ru-RU"/>
              <a:pPr>
                <a:defRPr/>
              </a:pPr>
              <a:t>10.09.2011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21158-1D3E-4C21-BF52-B950CF2E1E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FE25C-8132-4DFC-980D-A5F8C01A2349}" type="datetimeFigureOut">
              <a:rPr lang="ru-RU"/>
              <a:pPr>
                <a:defRPr/>
              </a:pPr>
              <a:t>10.09.2011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18856-671B-4667-AC2B-987500AE3B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A58D9-0F5C-4074-A4A0-8C02A4BB45D1}" type="datetimeFigureOut">
              <a:rPr lang="ru-RU"/>
              <a:pPr>
                <a:defRPr/>
              </a:pPr>
              <a:t>10.09.2011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40720-FFE4-4C54-9908-8AC8B790E9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A90A7-03DE-4A69-A630-ADD3DB4C448E}" type="datetimeFigureOut">
              <a:rPr lang="ru-RU"/>
              <a:pPr>
                <a:defRPr/>
              </a:pPr>
              <a:t>10.09.2011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CF6F9-07C4-43B9-B33F-6E5DAB2E69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F75BD-513E-401B-815D-D48D70FD1EEB}" type="datetimeFigureOut">
              <a:rPr lang="ru-RU"/>
              <a:pPr>
                <a:defRPr/>
              </a:pPr>
              <a:t>10.09.2011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12145-A2CB-48EF-BE46-7645AB6A1D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D3D4E-2EC8-4F10-8B5C-387286E68C40}" type="datetimeFigureOut">
              <a:rPr lang="ru-RU"/>
              <a:pPr>
                <a:defRPr/>
              </a:pPr>
              <a:t>10.09.2011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0D25A-08CB-485A-80EA-8F456FD589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A6DCD-C2D4-4F7D-8A4D-3475AAFB81D1}" type="datetimeFigureOut">
              <a:rPr lang="ru-RU"/>
              <a:pPr>
                <a:defRPr/>
              </a:pPr>
              <a:t>10.09.2011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62574-B9F3-4589-9277-49CDD6771A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6DFEB2-A3CB-40F3-BD6E-F6B49CD3328B}" type="datetimeFigureOut">
              <a:rPr lang="ru-RU"/>
              <a:pPr>
                <a:defRPr/>
              </a:pPr>
              <a:t>10.09.2011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748C805-50E0-4908-B370-D0F813B5C4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1463675"/>
            <a:ext cx="9144000" cy="4035425"/>
          </a:xfrm>
        </p:spPr>
        <p:txBody>
          <a:bodyPr/>
          <a:lstStyle/>
          <a:p>
            <a:r>
              <a:rPr lang="ru-RU" sz="2800" smtClean="0">
                <a:solidFill>
                  <a:srgbClr val="FF0101"/>
                </a:solidFill>
                <a:latin typeface="RussianRail G Pro Medium" pitchFamily="50" charset="-52"/>
              </a:rPr>
              <a:t/>
            </a:r>
            <a:br>
              <a:rPr lang="ru-RU" sz="2800" smtClean="0">
                <a:solidFill>
                  <a:srgbClr val="FF0101"/>
                </a:solidFill>
                <a:latin typeface="RussianRail G Pro Medium" pitchFamily="50" charset="-52"/>
              </a:rPr>
            </a:br>
            <a:r>
              <a:rPr lang="ru-RU" sz="2800" smtClean="0">
                <a:solidFill>
                  <a:srgbClr val="FF0101"/>
                </a:solidFill>
                <a:latin typeface="RussianRail G Pro Medium" pitchFamily="50" charset="-52"/>
              </a:rPr>
              <a:t>О развитии железнодорожного транспорта на Дальнем Востоке и в Байкальском регионе</a:t>
            </a:r>
            <a:br>
              <a:rPr lang="ru-RU" sz="2800" smtClean="0">
                <a:solidFill>
                  <a:srgbClr val="FF0101"/>
                </a:solidFill>
                <a:latin typeface="RussianRail G Pro Medium" pitchFamily="50" charset="-52"/>
              </a:rPr>
            </a:br>
            <a:r>
              <a:rPr lang="ru-RU" sz="2800" smtClean="0">
                <a:solidFill>
                  <a:srgbClr val="FF0101"/>
                </a:solidFill>
                <a:latin typeface="RussianRail G Pro Medium" pitchFamily="50" charset="-52"/>
              </a:rPr>
              <a:t/>
            </a:r>
            <a:br>
              <a:rPr lang="ru-RU" sz="2800" smtClean="0">
                <a:solidFill>
                  <a:srgbClr val="FF0101"/>
                </a:solidFill>
                <a:latin typeface="RussianRail G Pro Medium" pitchFamily="50" charset="-52"/>
              </a:rPr>
            </a:br>
            <a:r>
              <a:rPr lang="ru-RU" sz="2800" smtClean="0">
                <a:solidFill>
                  <a:srgbClr val="FF0101"/>
                </a:solidFill>
                <a:latin typeface="RussianRail G Pro Medium" pitchFamily="50" charset="-52"/>
              </a:rPr>
              <a:t/>
            </a:r>
            <a:br>
              <a:rPr lang="ru-RU" sz="2800" smtClean="0">
                <a:solidFill>
                  <a:srgbClr val="FF0101"/>
                </a:solidFill>
                <a:latin typeface="RussianRail G Pro Medium" pitchFamily="50" charset="-52"/>
              </a:rPr>
            </a:br>
            <a:endParaRPr lang="ru-RU" sz="1600" smtClean="0">
              <a:solidFill>
                <a:srgbClr val="FF0101"/>
              </a:solidFill>
              <a:latin typeface="RussianRail G Pro Medium" pitchFamily="50" charset="-52"/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6164263"/>
            <a:ext cx="8788400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894" tIns="41446" rIns="82894" bIns="41446" anchor="ctr">
            <a:spAutoFit/>
          </a:bodyPr>
          <a:lstStyle/>
          <a:p>
            <a:pPr algn="ctr" defTabSz="893763" eaLnBrk="0" hangingPunct="0"/>
            <a:r>
              <a:rPr lang="ru-RU" sz="1600" b="1">
                <a:solidFill>
                  <a:srgbClr val="FF0101"/>
                </a:solidFill>
                <a:latin typeface="RussianRail G Pro Medium" pitchFamily="50" charset="-52"/>
              </a:rPr>
              <a:t>г.Иркутск, 12-14 сентября 2011 г.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2" name="Rectangle 6"/>
          <p:cNvSpPr txBox="1">
            <a:spLocks noGrp="1" noChangeArrowheads="1"/>
          </p:cNvSpPr>
          <p:nvPr/>
        </p:nvSpPr>
        <p:spPr bwMode="auto">
          <a:xfrm>
            <a:off x="7010400" y="6497638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ru-RU" sz="1400">
              <a:solidFill>
                <a:srgbClr val="000000"/>
              </a:solidFill>
            </a:endParaRPr>
          </a:p>
        </p:txBody>
      </p:sp>
      <p:graphicFrame>
        <p:nvGraphicFramePr>
          <p:cNvPr id="19459" name="Object 3"/>
          <p:cNvGraphicFramePr>
            <a:graphicFrameLocks/>
          </p:cNvGraphicFramePr>
          <p:nvPr/>
        </p:nvGraphicFramePr>
        <p:xfrm>
          <a:off x="0" y="1233488"/>
          <a:ext cx="4605338" cy="3487737"/>
        </p:xfrm>
        <a:graphic>
          <a:graphicData uri="http://schemas.openxmlformats.org/presentationml/2006/ole">
            <p:oleObj spid="_x0000_s19459" name="Диаграмма" r:id="rId4" imgW="5410236" imgH="3352836" progId="Excel.Sheet.8">
              <p:embed/>
            </p:oleObj>
          </a:graphicData>
        </a:graphic>
      </p:graphicFrame>
      <p:graphicFrame>
        <p:nvGraphicFramePr>
          <p:cNvPr id="19461" name="Object 4"/>
          <p:cNvGraphicFramePr>
            <a:graphicFrameLocks noChangeAspect="1"/>
          </p:cNvGraphicFramePr>
          <p:nvPr/>
        </p:nvGraphicFramePr>
        <p:xfrm>
          <a:off x="4440238" y="1441450"/>
          <a:ext cx="4392612" cy="3328988"/>
        </p:xfrm>
        <a:graphic>
          <a:graphicData uri="http://schemas.openxmlformats.org/presentationml/2006/ole">
            <p:oleObj spid="_x0000_s19461" name="Диаграмма" r:id="rId5" imgW="3400277" imgH="2724159" progId="Excel.Sheet.8">
              <p:embed/>
            </p:oleObj>
          </a:graphicData>
        </a:graphic>
      </p:graphicFrame>
      <p:pic>
        <p:nvPicPr>
          <p:cNvPr id="19463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4672013"/>
            <a:ext cx="8120063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0" y="620713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ru-RU">
                <a:solidFill>
                  <a:srgbClr val="FF0101"/>
                </a:solidFill>
                <a:latin typeface="RussianRail G Pro Medium" pitchFamily="50" charset="-52"/>
                <a:cs typeface="+mn-cs"/>
              </a:rPr>
              <a:t>Прибытие грузов на Восточный полигон, в том числе на экспорт, млн. тонн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125" y="981075"/>
            <a:ext cx="8726488" cy="568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Скругленный прямоугольник 56"/>
          <p:cNvSpPr/>
          <p:nvPr/>
        </p:nvSpPr>
        <p:spPr bwMode="auto">
          <a:xfrm>
            <a:off x="1354138" y="5229225"/>
            <a:ext cx="6480175" cy="35877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defTabSz="441325">
              <a:defRPr/>
            </a:pPr>
            <a:r>
              <a:rPr lang="ru-RU" sz="1400">
                <a:solidFill>
                  <a:schemeClr val="bg1"/>
                </a:solidFill>
                <a:latin typeface="RussianRail G Pro" pitchFamily="34" charset="-52"/>
                <a:ea typeface="ヒラギノ角ゴ ProN W3"/>
                <a:cs typeface="ヒラギノ角ゴ ProN W3"/>
                <a:sym typeface="GillSans-Normal"/>
              </a:rPr>
              <a:t>Внедрение электронных перевозочных документов</a:t>
            </a:r>
          </a:p>
        </p:txBody>
      </p:sp>
      <p:sp>
        <p:nvSpPr>
          <p:cNvPr id="2" name="Скругленный прямоугольник 56"/>
          <p:cNvSpPr/>
          <p:nvPr/>
        </p:nvSpPr>
        <p:spPr bwMode="auto">
          <a:xfrm>
            <a:off x="1354138" y="1381125"/>
            <a:ext cx="6408737" cy="75247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179388">
              <a:spcAft>
                <a:spcPts val="600"/>
              </a:spcAft>
              <a:defRPr/>
            </a:pPr>
            <a:r>
              <a:rPr lang="ru-RU" sz="1400" dirty="0">
                <a:solidFill>
                  <a:schemeClr val="bg1"/>
                </a:solidFill>
                <a:latin typeface="RussianRail G Pro Medium" pitchFamily="50" charset="-52"/>
                <a:ea typeface="ヒラギノ角ゴ ProN W3"/>
                <a:cs typeface="ヒラギノ角ゴ ProN W3"/>
                <a:sym typeface="GillSans-Normal"/>
              </a:rPr>
              <a:t>Организация транзитных поездов через территорию России, следующих из северо-восточных провинций КНР на юг </a:t>
            </a:r>
          </a:p>
        </p:txBody>
      </p:sp>
      <p:sp>
        <p:nvSpPr>
          <p:cNvPr id="3" name="Скругленный прямоугольник 56"/>
          <p:cNvSpPr/>
          <p:nvPr/>
        </p:nvSpPr>
        <p:spPr bwMode="auto">
          <a:xfrm>
            <a:off x="1331913" y="2349500"/>
            <a:ext cx="6408737" cy="104775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defTabSz="441325">
              <a:defRPr/>
            </a:pPr>
            <a:r>
              <a:rPr lang="ru-RU" sz="1400" dirty="0">
                <a:solidFill>
                  <a:schemeClr val="bg1"/>
                </a:solidFill>
                <a:latin typeface="RussianRail G Pro" pitchFamily="34" charset="-52"/>
                <a:ea typeface="ヒラギノ角ゴ ProN W3"/>
                <a:cs typeface="ヒラギノ角ゴ ProN W3"/>
                <a:sym typeface="GillSans-Normal"/>
              </a:rPr>
              <a:t>Участие в подготовке </a:t>
            </a:r>
            <a:r>
              <a:rPr lang="ru-RU" sz="1400" dirty="0" err="1">
                <a:solidFill>
                  <a:schemeClr val="bg1"/>
                </a:solidFill>
                <a:latin typeface="RussianRail G Pro" pitchFamily="34" charset="-52"/>
                <a:ea typeface="ヒラギノ角ゴ ProN W3"/>
                <a:cs typeface="ヒラギノ角ゴ ProN W3"/>
                <a:sym typeface="GillSans-Normal"/>
              </a:rPr>
              <a:t>предпроектных</a:t>
            </a:r>
            <a:r>
              <a:rPr lang="ru-RU" sz="1400" dirty="0">
                <a:solidFill>
                  <a:schemeClr val="bg1"/>
                </a:solidFill>
                <a:latin typeface="RussianRail G Pro" pitchFamily="34" charset="-52"/>
                <a:ea typeface="ヒラギノ角ゴ ProN W3"/>
                <a:cs typeface="ヒラギノ角ゴ ProN W3"/>
                <a:sym typeface="GillSans-Normal"/>
              </a:rPr>
              <a:t> проработок и материалов по необходимой железнодорожной инфраструктуре для функционирования нового пограничного перехода </a:t>
            </a:r>
            <a:r>
              <a:rPr lang="ru-RU" sz="1400" dirty="0" err="1">
                <a:solidFill>
                  <a:schemeClr val="bg1"/>
                </a:solidFill>
                <a:latin typeface="RussianRail G Pro" pitchFamily="34" charset="-52"/>
                <a:ea typeface="ヒラギノ角ゴ ProN W3"/>
                <a:cs typeface="ヒラギノ角ゴ ProN W3"/>
                <a:sym typeface="GillSans-Normal"/>
              </a:rPr>
              <a:t>Нижнеленинское</a:t>
            </a:r>
            <a:r>
              <a:rPr lang="ru-RU" sz="1400" dirty="0">
                <a:solidFill>
                  <a:schemeClr val="bg1"/>
                </a:solidFill>
                <a:latin typeface="RussianRail G Pro" pitchFamily="34" charset="-52"/>
                <a:ea typeface="ヒラギノ角ゴ ProN W3"/>
                <a:cs typeface="ヒラギノ角ゴ ProN W3"/>
                <a:sym typeface="GillSans-Normal"/>
              </a:rPr>
              <a:t>  - </a:t>
            </a:r>
            <a:r>
              <a:rPr lang="ru-RU" sz="1400" dirty="0" err="1">
                <a:solidFill>
                  <a:schemeClr val="bg1"/>
                </a:solidFill>
                <a:latin typeface="RussianRail G Pro" pitchFamily="34" charset="-52"/>
                <a:ea typeface="ヒラギノ角ゴ ProN W3"/>
                <a:cs typeface="ヒラギノ角ゴ ProN W3"/>
                <a:sym typeface="GillSans-Normal"/>
              </a:rPr>
              <a:t>Тунцзян</a:t>
            </a:r>
            <a:r>
              <a:rPr lang="ru-RU" sz="1400" dirty="0">
                <a:solidFill>
                  <a:schemeClr val="bg1"/>
                </a:solidFill>
                <a:latin typeface="RussianRail G Pro" pitchFamily="34" charset="-52"/>
                <a:ea typeface="ヒラギノ角ゴ ProN W3"/>
                <a:cs typeface="ヒラギノ角ゴ ProN W3"/>
                <a:sym typeface="GillSans-Normal"/>
              </a:rPr>
              <a:t> </a:t>
            </a:r>
          </a:p>
        </p:txBody>
      </p:sp>
      <p:sp>
        <p:nvSpPr>
          <p:cNvPr id="4" name="Скругленный прямоугольник 56"/>
          <p:cNvSpPr/>
          <p:nvPr/>
        </p:nvSpPr>
        <p:spPr bwMode="auto">
          <a:xfrm>
            <a:off x="1354138" y="4260850"/>
            <a:ext cx="6480175" cy="75247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defTabSz="441325">
              <a:defRPr/>
            </a:pPr>
            <a:r>
              <a:rPr lang="ru-RU" sz="1400" dirty="0">
                <a:solidFill>
                  <a:schemeClr val="bg1"/>
                </a:solidFill>
                <a:latin typeface="RussianRail G Pro" pitchFamily="34" charset="-52"/>
                <a:ea typeface="ヒラギノ角ゴ ProN W3"/>
                <a:cs typeface="ヒラギノ角ゴ ProN W3"/>
                <a:sym typeface="GillSans-Normal"/>
              </a:rPr>
              <a:t>Взаимодействие в области организации и развития скоростного и высокоскоростного железнодорожного сообщения на территории России</a:t>
            </a:r>
          </a:p>
        </p:txBody>
      </p:sp>
      <p:sp>
        <p:nvSpPr>
          <p:cNvPr id="5" name="Скругленный прямоугольник 56"/>
          <p:cNvSpPr/>
          <p:nvPr/>
        </p:nvSpPr>
        <p:spPr bwMode="auto">
          <a:xfrm>
            <a:off x="1344613" y="3565525"/>
            <a:ext cx="6418262" cy="51117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defTabSz="441325">
              <a:defRPr/>
            </a:pPr>
            <a:r>
              <a:rPr lang="ru-RU" sz="1400" dirty="0">
                <a:solidFill>
                  <a:schemeClr val="bg1"/>
                </a:solidFill>
                <a:latin typeface="RussianRail G Pro" pitchFamily="34" charset="-52"/>
                <a:ea typeface="ヒラギノ角ゴ ProN W3"/>
                <a:cs typeface="ヒラギノ角ゴ ProN W3"/>
                <a:sym typeface="GillSans-Normal"/>
              </a:rPr>
              <a:t>Участие в возобновлении сообщения через пограничный переход Махалино- </a:t>
            </a:r>
            <a:r>
              <a:rPr lang="ru-RU" sz="1400" dirty="0" err="1">
                <a:solidFill>
                  <a:schemeClr val="bg1"/>
                </a:solidFill>
                <a:latin typeface="RussianRail G Pro" pitchFamily="34" charset="-52"/>
                <a:ea typeface="ヒラギノ角ゴ ProN W3"/>
                <a:cs typeface="ヒラギノ角ゴ ProN W3"/>
                <a:sym typeface="GillSans-Normal"/>
              </a:rPr>
              <a:t>Хуньчунь</a:t>
            </a:r>
            <a:endParaRPr lang="ru-RU" sz="1400" dirty="0">
              <a:solidFill>
                <a:schemeClr val="bg1"/>
              </a:solidFill>
              <a:latin typeface="RussianRail G Pro" pitchFamily="34" charset="-52"/>
              <a:ea typeface="ヒラギノ角ゴ ProN W3"/>
              <a:cs typeface="ヒラギノ角ゴ ProN W3"/>
              <a:sym typeface="GillSans-Normal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539750" y="1285875"/>
            <a:ext cx="503238" cy="504825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6" name="Стрелка вправо 8"/>
          <p:cNvSpPr/>
          <p:nvPr/>
        </p:nvSpPr>
        <p:spPr>
          <a:xfrm>
            <a:off x="682625" y="1430338"/>
            <a:ext cx="503238" cy="504825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7" name="Стрелка вправо 8"/>
          <p:cNvSpPr/>
          <p:nvPr/>
        </p:nvSpPr>
        <p:spPr>
          <a:xfrm>
            <a:off x="539750" y="2349500"/>
            <a:ext cx="503238" cy="504825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8" name="Стрелка вправо 8"/>
          <p:cNvSpPr/>
          <p:nvPr/>
        </p:nvSpPr>
        <p:spPr>
          <a:xfrm>
            <a:off x="684213" y="2492375"/>
            <a:ext cx="503237" cy="504825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0" name="Стрелка вправо 8"/>
          <p:cNvSpPr/>
          <p:nvPr/>
        </p:nvSpPr>
        <p:spPr>
          <a:xfrm>
            <a:off x="546100" y="3324225"/>
            <a:ext cx="503238" cy="504825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Стрелка вправо 8"/>
          <p:cNvSpPr/>
          <p:nvPr/>
        </p:nvSpPr>
        <p:spPr>
          <a:xfrm>
            <a:off x="706438" y="3468688"/>
            <a:ext cx="503237" cy="504825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2" name="Стрелка вправо 8"/>
          <p:cNvSpPr/>
          <p:nvPr/>
        </p:nvSpPr>
        <p:spPr>
          <a:xfrm>
            <a:off x="554038" y="4148138"/>
            <a:ext cx="503237" cy="504825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3" name="Стрелка вправо 8"/>
          <p:cNvSpPr/>
          <p:nvPr/>
        </p:nvSpPr>
        <p:spPr>
          <a:xfrm>
            <a:off x="698500" y="4292600"/>
            <a:ext cx="503238" cy="504825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4" name="Стрелка вправо 8"/>
          <p:cNvSpPr/>
          <p:nvPr/>
        </p:nvSpPr>
        <p:spPr>
          <a:xfrm>
            <a:off x="577850" y="5013325"/>
            <a:ext cx="503238" cy="504825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5" name="Стрелка вправо 8"/>
          <p:cNvSpPr/>
          <p:nvPr/>
        </p:nvSpPr>
        <p:spPr>
          <a:xfrm>
            <a:off x="722313" y="5156200"/>
            <a:ext cx="503237" cy="504825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1521" name="Rectangle 4"/>
          <p:cNvSpPr>
            <a:spLocks noChangeArrowheads="1"/>
          </p:cNvSpPr>
          <p:nvPr/>
        </p:nvSpPr>
        <p:spPr bwMode="auto">
          <a:xfrm>
            <a:off x="0" y="549275"/>
            <a:ext cx="914400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buFont typeface="Arial" charset="0"/>
              <a:buNone/>
            </a:pPr>
            <a:r>
              <a:rPr lang="ru-RU">
                <a:solidFill>
                  <a:srgbClr val="FF0101"/>
                </a:solidFill>
                <a:latin typeface="RussianRail G Pro Medium" pitchFamily="50" charset="-52"/>
              </a:rPr>
              <a:t>Проекты ОАО «РЖД» в рамках сотрудничества с Китаем и Монголией</a:t>
            </a:r>
          </a:p>
        </p:txBody>
      </p:sp>
      <p:sp>
        <p:nvSpPr>
          <p:cNvPr id="16" name="Стрелка вправо 8"/>
          <p:cNvSpPr/>
          <p:nvPr/>
        </p:nvSpPr>
        <p:spPr>
          <a:xfrm>
            <a:off x="533400" y="5792788"/>
            <a:ext cx="503238" cy="504825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7" name="Стрелка вправо 8"/>
          <p:cNvSpPr/>
          <p:nvPr/>
        </p:nvSpPr>
        <p:spPr>
          <a:xfrm>
            <a:off x="749300" y="6008688"/>
            <a:ext cx="503238" cy="504825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56"/>
          <p:cNvSpPr/>
          <p:nvPr/>
        </p:nvSpPr>
        <p:spPr bwMode="auto">
          <a:xfrm>
            <a:off x="1331913" y="6062663"/>
            <a:ext cx="6480175" cy="503237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defTabSz="441325">
              <a:defRPr/>
            </a:pPr>
            <a:r>
              <a:rPr lang="ru-RU" sz="1400" dirty="0">
                <a:solidFill>
                  <a:schemeClr val="bg1"/>
                </a:solidFill>
                <a:latin typeface="RussianRail G Pro" pitchFamily="34" charset="-52"/>
                <a:ea typeface="ヒラギノ角ゴ ProN W3"/>
                <a:cs typeface="ヒラギノ角ゴ ProN W3"/>
                <a:sym typeface="GillSans-Normal"/>
              </a:rPr>
              <a:t>Развитие российско-монгольского совместного предприятия АО «</a:t>
            </a:r>
            <a:r>
              <a:rPr lang="ru-RU" sz="1400" dirty="0" err="1">
                <a:solidFill>
                  <a:schemeClr val="bg1"/>
                </a:solidFill>
                <a:latin typeface="RussianRail G Pro" pitchFamily="34" charset="-52"/>
                <a:ea typeface="ヒラギノ角ゴ ProN W3"/>
                <a:cs typeface="ヒラギノ角ゴ ProN W3"/>
                <a:sym typeface="GillSans-Normal"/>
              </a:rPr>
              <a:t>Улан-Баторская</a:t>
            </a:r>
            <a:r>
              <a:rPr lang="ru-RU" sz="1400" dirty="0">
                <a:solidFill>
                  <a:schemeClr val="bg1"/>
                </a:solidFill>
                <a:latin typeface="RussianRail G Pro" pitchFamily="34" charset="-52"/>
                <a:ea typeface="ヒラギノ角ゴ ProN W3"/>
                <a:cs typeface="ヒラギノ角ゴ ProN W3"/>
                <a:sym typeface="GillSans-Normal"/>
              </a:rPr>
              <a:t> железная дорога»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2"/>
          <p:cNvSpPr txBox="1">
            <a:spLocks noChangeArrowheads="1"/>
          </p:cNvSpPr>
          <p:nvPr/>
        </p:nvSpPr>
        <p:spPr bwMode="auto">
          <a:xfrm>
            <a:off x="5080000" y="1928813"/>
            <a:ext cx="3887788" cy="478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147" tIns="40074" rIns="80147" bIns="40074">
            <a:spAutoFit/>
          </a:bodyPr>
          <a:lstStyle/>
          <a:p>
            <a:pPr defTabSz="873125">
              <a:spcBef>
                <a:spcPct val="50000"/>
              </a:spcBef>
            </a:pPr>
            <a:r>
              <a:rPr lang="ru-RU" sz="1700" b="1" u="sng">
                <a:solidFill>
                  <a:srgbClr val="A50021"/>
                </a:solidFill>
              </a:rPr>
              <a:t>Цель проекта</a:t>
            </a:r>
            <a:r>
              <a:rPr lang="ru-RU" sz="1700" u="sng">
                <a:solidFill>
                  <a:srgbClr val="A50021"/>
                </a:solidFill>
              </a:rPr>
              <a:t>:</a:t>
            </a:r>
            <a:r>
              <a:rPr lang="ru-RU" sz="1700"/>
              <a:t> </a:t>
            </a:r>
            <a:r>
              <a:rPr lang="ru-RU" sz="1700" b="1">
                <a:solidFill>
                  <a:srgbClr val="003366"/>
                </a:solidFill>
              </a:rPr>
              <a:t>создание конкурентоспособного маршрута перевозки грузов, обеспечивающего наиболее быструю доставку в сравнении с альтернативными маршрутами.</a:t>
            </a:r>
          </a:p>
          <a:p>
            <a:pPr defTabSz="873125">
              <a:spcBef>
                <a:spcPct val="50000"/>
              </a:spcBef>
            </a:pPr>
            <a:r>
              <a:rPr lang="ru-RU" sz="1700" b="1" u="sng">
                <a:solidFill>
                  <a:srgbClr val="003366"/>
                </a:solidFill>
              </a:rPr>
              <a:t>Проект предусматривает:</a:t>
            </a:r>
          </a:p>
          <a:p>
            <a:pPr defTabSz="873125">
              <a:spcBef>
                <a:spcPct val="50000"/>
              </a:spcBef>
              <a:buFontTx/>
              <a:buChar char="•"/>
            </a:pPr>
            <a:r>
              <a:rPr lang="ru-RU" sz="1700">
                <a:solidFill>
                  <a:srgbClr val="003366"/>
                </a:solidFill>
              </a:rPr>
              <a:t> </a:t>
            </a:r>
            <a:r>
              <a:rPr lang="ru-RU" sz="1700" b="1">
                <a:solidFill>
                  <a:srgbClr val="003366"/>
                </a:solidFill>
              </a:rPr>
              <a:t>Реконструкцию участка железнодорожной линии Туманган – Раджин</a:t>
            </a:r>
          </a:p>
          <a:p>
            <a:pPr defTabSz="873125">
              <a:spcBef>
                <a:spcPct val="50000"/>
              </a:spcBef>
              <a:buFontTx/>
              <a:buChar char="•"/>
            </a:pPr>
            <a:r>
              <a:rPr lang="ru-RU" sz="1700" b="1">
                <a:solidFill>
                  <a:srgbClr val="003366"/>
                </a:solidFill>
              </a:rPr>
              <a:t> Строительство терминала в порту Раджин</a:t>
            </a:r>
          </a:p>
          <a:p>
            <a:pPr defTabSz="873125">
              <a:spcBef>
                <a:spcPct val="50000"/>
              </a:spcBef>
              <a:buFontTx/>
              <a:buChar char="•"/>
            </a:pPr>
            <a:r>
              <a:rPr lang="ru-RU" sz="1700" b="1">
                <a:solidFill>
                  <a:srgbClr val="003366"/>
                </a:solidFill>
              </a:rPr>
              <a:t> Организацию международных грузовых перевозок с использованием вновь созданной инфраструктуры</a:t>
            </a:r>
          </a:p>
        </p:txBody>
      </p:sp>
      <p:sp>
        <p:nvSpPr>
          <p:cNvPr id="22530" name="Text Box 3"/>
          <p:cNvSpPr txBox="1">
            <a:spLocks noChangeArrowheads="1"/>
          </p:cNvSpPr>
          <p:nvPr/>
        </p:nvSpPr>
        <p:spPr bwMode="auto">
          <a:xfrm>
            <a:off x="827088" y="549275"/>
            <a:ext cx="7273925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147" tIns="40074" rIns="80147" bIns="40074">
            <a:spAutoFit/>
          </a:bodyPr>
          <a:lstStyle/>
          <a:p>
            <a:pPr algn="ctr" defTabSz="873125">
              <a:spcBef>
                <a:spcPct val="50000"/>
              </a:spcBef>
            </a:pPr>
            <a:r>
              <a:rPr lang="ru-RU">
                <a:solidFill>
                  <a:srgbClr val="FF0101"/>
                </a:solidFill>
                <a:latin typeface="RussianRail G Pro Medium" pitchFamily="50" charset="-52"/>
              </a:rPr>
              <a:t>Реализация проекта «Хасан – Раджин»</a:t>
            </a:r>
          </a:p>
        </p:txBody>
      </p:sp>
      <p:sp>
        <p:nvSpPr>
          <p:cNvPr id="259076" name="Text Box 4"/>
          <p:cNvSpPr txBox="1">
            <a:spLocks noChangeArrowheads="1"/>
          </p:cNvSpPr>
          <p:nvPr/>
        </p:nvSpPr>
        <p:spPr bwMode="auto">
          <a:xfrm>
            <a:off x="179388" y="908050"/>
            <a:ext cx="8856662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47" tIns="40074" rIns="80147" bIns="40074">
            <a:spAutoFit/>
          </a:bodyPr>
          <a:lstStyle/>
          <a:p>
            <a:pPr defTabSz="873125">
              <a:spcBef>
                <a:spcPct val="50000"/>
              </a:spcBef>
              <a:defRPr/>
            </a:pPr>
            <a:r>
              <a:rPr lang="ru-RU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В настоящее время ОАО «РЖД» разрабатывает новый маршрут перевозки грузов: порт Раджин (КНДР) – </a:t>
            </a:r>
            <a:r>
              <a:rPr lang="ru-RU" dirty="0" err="1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Туманган</a:t>
            </a:r>
            <a:r>
              <a:rPr lang="ru-RU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(КНДР) – Хасан (РФ) – российская сеть железных дорог – Европа. </a:t>
            </a:r>
          </a:p>
        </p:txBody>
      </p:sp>
      <p:pic>
        <p:nvPicPr>
          <p:cNvPr id="22532" name="Рисунок 2" descr="Хасан-Раджин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125" y="1916113"/>
            <a:ext cx="4965700" cy="482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2"/>
          <p:cNvSpPr>
            <a:spLocks noChangeArrowheads="1"/>
          </p:cNvSpPr>
          <p:nvPr/>
        </p:nvSpPr>
        <p:spPr bwMode="auto">
          <a:xfrm>
            <a:off x="6262688" y="4652963"/>
            <a:ext cx="1549400" cy="19192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  <a:cs typeface="Arial" charset="0"/>
            </a:endParaRPr>
          </a:p>
        </p:txBody>
      </p:sp>
      <p:sp>
        <p:nvSpPr>
          <p:cNvPr id="60" name="Rectangle 3"/>
          <p:cNvSpPr>
            <a:spLocks noChangeArrowheads="1"/>
          </p:cNvSpPr>
          <p:nvPr/>
        </p:nvSpPr>
        <p:spPr bwMode="auto">
          <a:xfrm>
            <a:off x="4643438" y="4292600"/>
            <a:ext cx="1643062" cy="22796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  <a:cs typeface="Arial" charset="0"/>
            </a:endParaRPr>
          </a:p>
        </p:txBody>
      </p:sp>
      <p:sp>
        <p:nvSpPr>
          <p:cNvPr id="61" name="Rectangle 4"/>
          <p:cNvSpPr>
            <a:spLocks noChangeArrowheads="1"/>
          </p:cNvSpPr>
          <p:nvPr/>
        </p:nvSpPr>
        <p:spPr bwMode="auto">
          <a:xfrm>
            <a:off x="3059113" y="4076700"/>
            <a:ext cx="1584325" cy="24955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  <a:cs typeface="Arial" charset="0"/>
            </a:endParaRPr>
          </a:p>
        </p:txBody>
      </p:sp>
      <p:sp>
        <p:nvSpPr>
          <p:cNvPr id="62" name="Rectangle 5"/>
          <p:cNvSpPr>
            <a:spLocks noChangeArrowheads="1"/>
          </p:cNvSpPr>
          <p:nvPr/>
        </p:nvSpPr>
        <p:spPr bwMode="auto">
          <a:xfrm>
            <a:off x="1477963" y="3860800"/>
            <a:ext cx="1593850" cy="27114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  <a:cs typeface="Arial" charset="0"/>
            </a:endParaRPr>
          </a:p>
        </p:txBody>
      </p:sp>
      <p:sp>
        <p:nvSpPr>
          <p:cNvPr id="63" name="Rectangle 6"/>
          <p:cNvSpPr>
            <a:spLocks noChangeArrowheads="1"/>
          </p:cNvSpPr>
          <p:nvPr/>
        </p:nvSpPr>
        <p:spPr bwMode="auto">
          <a:xfrm>
            <a:off x="52388" y="3644900"/>
            <a:ext cx="1441450" cy="29273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  <a:cs typeface="Arial" charset="0"/>
            </a:endParaRPr>
          </a:p>
        </p:txBody>
      </p:sp>
      <p:graphicFrame>
        <p:nvGraphicFramePr>
          <p:cNvPr id="21563" name="Group 59"/>
          <p:cNvGraphicFramePr>
            <a:graphicFrameLocks noGrp="1"/>
          </p:cNvGraphicFramePr>
          <p:nvPr/>
        </p:nvGraphicFramePr>
        <p:xfrm>
          <a:off x="184150" y="5876925"/>
          <a:ext cx="7531100" cy="517525"/>
        </p:xfrm>
        <a:graphic>
          <a:graphicData uri="http://schemas.openxmlformats.org/drawingml/2006/table">
            <a:tbl>
              <a:tblPr/>
              <a:tblGrid>
                <a:gridCol w="1387475"/>
                <a:gridCol w="1571625"/>
                <a:gridCol w="1573213"/>
                <a:gridCol w="1511300"/>
                <a:gridCol w="1487487"/>
              </a:tblGrid>
              <a:tr h="230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ussianRail G Pro" pitchFamily="34" charset="-52"/>
                          <a:cs typeface="Arial" charset="0"/>
                        </a:rPr>
                        <a:t>910 км/сут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ussianRail G Pro" pitchFamily="34" charset="-52"/>
                          <a:cs typeface="Arial" charset="0"/>
                        </a:rPr>
                        <a:t>1100 км/сут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ussianRail G Pro" pitchFamily="34" charset="-52"/>
                          <a:cs typeface="Arial" charset="0"/>
                        </a:rPr>
                        <a:t>1200 км/сут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ussianRail G Pro" pitchFamily="34" charset="-52"/>
                          <a:cs typeface="Arial" charset="0"/>
                        </a:rPr>
                        <a:t>1300 км/сут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RussianRail G Pro" pitchFamily="34" charset="-52"/>
                          <a:cs typeface="Arial" charset="0"/>
                        </a:rPr>
                        <a:t>1400 км/сут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588" name="Text Box 22"/>
          <p:cNvSpPr txBox="1">
            <a:spLocks noChangeArrowheads="1"/>
          </p:cNvSpPr>
          <p:nvPr/>
        </p:nvSpPr>
        <p:spPr bwMode="auto">
          <a:xfrm>
            <a:off x="1476375" y="3933825"/>
            <a:ext cx="1577975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ru-RU" sz="1100" b="1">
                <a:solidFill>
                  <a:schemeClr val="bg1"/>
                </a:solidFill>
                <a:latin typeface="RussianRail G Pro" pitchFamily="34" charset="-52"/>
              </a:rPr>
              <a:t>уменьшение количества и продолжитель-ности стоянок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ru-RU" sz="1100" b="1">
                <a:solidFill>
                  <a:schemeClr val="bg1"/>
                </a:solidFill>
                <a:latin typeface="RussianRail G Pro" pitchFamily="34" charset="-52"/>
              </a:rPr>
              <a:t>увеличение пропускной способности и маршрутной скорости</a:t>
            </a:r>
          </a:p>
        </p:txBody>
      </p:sp>
      <p:sp>
        <p:nvSpPr>
          <p:cNvPr id="24589" name="Text Box 23"/>
          <p:cNvSpPr txBox="1">
            <a:spLocks noChangeArrowheads="1"/>
          </p:cNvSpPr>
          <p:nvPr/>
        </p:nvSpPr>
        <p:spPr bwMode="auto">
          <a:xfrm>
            <a:off x="6227763" y="4652963"/>
            <a:ext cx="1584325" cy="110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ru-RU" sz="1100" b="1">
                <a:solidFill>
                  <a:schemeClr val="bg1"/>
                </a:solidFill>
                <a:latin typeface="RussianRail G Pro" pitchFamily="34" charset="-52"/>
              </a:rPr>
              <a:t>увеличение пропускной способности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ru-RU" sz="1100" b="1">
                <a:solidFill>
                  <a:schemeClr val="bg1"/>
                </a:solidFill>
                <a:latin typeface="RussianRail G Pro" pitchFamily="34" charset="-52"/>
              </a:rPr>
              <a:t>увеличение маршрутной скорости 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ru-RU" sz="1100" b="1">
                <a:solidFill>
                  <a:schemeClr val="bg1"/>
                </a:solidFill>
                <a:latin typeface="RussianRail G Pro" pitchFamily="34" charset="-52"/>
              </a:rPr>
              <a:t>- новый вагон</a:t>
            </a:r>
          </a:p>
        </p:txBody>
      </p:sp>
      <p:sp>
        <p:nvSpPr>
          <p:cNvPr id="24590" name="Text Box 24"/>
          <p:cNvSpPr txBox="1">
            <a:spLocks noChangeArrowheads="1"/>
          </p:cNvSpPr>
          <p:nvPr/>
        </p:nvSpPr>
        <p:spPr bwMode="auto">
          <a:xfrm>
            <a:off x="0" y="3716338"/>
            <a:ext cx="15748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chemeClr val="bg1"/>
                </a:solidFill>
                <a:latin typeface="RussianRail G Pro" pitchFamily="34" charset="-52"/>
              </a:rPr>
              <a:t>Находка – Красное </a:t>
            </a:r>
          </a:p>
          <a:p>
            <a:pPr algn="ctr"/>
            <a:r>
              <a:rPr lang="ru-RU" sz="1600" b="1">
                <a:solidFill>
                  <a:schemeClr val="bg1"/>
                </a:solidFill>
                <a:latin typeface="RussianRail G Pro" pitchFamily="34" charset="-52"/>
              </a:rPr>
              <a:t>9847 км</a:t>
            </a:r>
          </a:p>
        </p:txBody>
      </p:sp>
      <p:sp>
        <p:nvSpPr>
          <p:cNvPr id="68" name="Line 25"/>
          <p:cNvSpPr>
            <a:spLocks noChangeShapeType="1"/>
          </p:cNvSpPr>
          <p:nvPr/>
        </p:nvSpPr>
        <p:spPr bwMode="auto">
          <a:xfrm>
            <a:off x="1763713" y="3241675"/>
            <a:ext cx="6215062" cy="0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  <a:cs typeface="+mn-cs"/>
            </a:endParaRPr>
          </a:p>
        </p:txBody>
      </p:sp>
      <p:sp>
        <p:nvSpPr>
          <p:cNvPr id="69" name="Text Box 26"/>
          <p:cNvSpPr txBox="1">
            <a:spLocks noChangeArrowheads="1"/>
          </p:cNvSpPr>
          <p:nvPr/>
        </p:nvSpPr>
        <p:spPr bwMode="auto">
          <a:xfrm>
            <a:off x="1839913" y="3221038"/>
            <a:ext cx="1089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rgbClr val="C00000"/>
                </a:solidFill>
                <a:latin typeface="RussianRail G Pro" pitchFamily="34" charset="-52"/>
              </a:rPr>
              <a:t>2009</a:t>
            </a:r>
            <a:endParaRPr lang="ru-RU" kern="0" dirty="0">
              <a:solidFill>
                <a:srgbClr val="C00000"/>
              </a:solidFill>
              <a:latin typeface="RussianRail G Pro" pitchFamily="34" charset="-52"/>
            </a:endParaRPr>
          </a:p>
        </p:txBody>
      </p:sp>
      <p:sp>
        <p:nvSpPr>
          <p:cNvPr id="70" name="Text Box 27"/>
          <p:cNvSpPr txBox="1">
            <a:spLocks noChangeArrowheads="1"/>
          </p:cNvSpPr>
          <p:nvPr/>
        </p:nvSpPr>
        <p:spPr bwMode="auto">
          <a:xfrm>
            <a:off x="3286125" y="3221038"/>
            <a:ext cx="9382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rgbClr val="C00000"/>
                </a:solidFill>
                <a:latin typeface="RussianRail G Pro" pitchFamily="34" charset="-52"/>
              </a:rPr>
              <a:t>2010</a:t>
            </a:r>
            <a:endParaRPr lang="ru-RU" kern="0" dirty="0">
              <a:solidFill>
                <a:srgbClr val="C00000"/>
              </a:solidFill>
              <a:latin typeface="RussianRail G Pro" pitchFamily="34" charset="-52"/>
            </a:endParaRPr>
          </a:p>
        </p:txBody>
      </p:sp>
      <p:sp>
        <p:nvSpPr>
          <p:cNvPr id="71" name="Text Box 28"/>
          <p:cNvSpPr txBox="1">
            <a:spLocks noChangeArrowheads="1"/>
          </p:cNvSpPr>
          <p:nvPr/>
        </p:nvSpPr>
        <p:spPr bwMode="auto">
          <a:xfrm>
            <a:off x="4941888" y="3221038"/>
            <a:ext cx="9159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rgbClr val="C00000"/>
                </a:solidFill>
                <a:latin typeface="RussianRail G Pro" pitchFamily="34" charset="-52"/>
              </a:rPr>
              <a:t>2011</a:t>
            </a:r>
            <a:endParaRPr lang="ru-RU" kern="0" dirty="0">
              <a:solidFill>
                <a:srgbClr val="C00000"/>
              </a:solidFill>
              <a:latin typeface="RussianRail G Pro" pitchFamily="34" charset="-52"/>
            </a:endParaRPr>
          </a:p>
        </p:txBody>
      </p:sp>
      <p:sp>
        <p:nvSpPr>
          <p:cNvPr id="72" name="Text Box 29"/>
          <p:cNvSpPr txBox="1">
            <a:spLocks noChangeArrowheads="1"/>
          </p:cNvSpPr>
          <p:nvPr/>
        </p:nvSpPr>
        <p:spPr bwMode="auto">
          <a:xfrm>
            <a:off x="6286500" y="3221038"/>
            <a:ext cx="958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rgbClr val="C00000"/>
                </a:solidFill>
                <a:latin typeface="RussianRail G Pro" pitchFamily="34" charset="-52"/>
              </a:rPr>
              <a:t>2012</a:t>
            </a:r>
            <a:endParaRPr lang="ru-RU" kern="0" dirty="0">
              <a:solidFill>
                <a:srgbClr val="C00000"/>
              </a:solidFill>
              <a:latin typeface="RussianRail G Pro" pitchFamily="34" charset="-52"/>
            </a:endParaRPr>
          </a:p>
        </p:txBody>
      </p:sp>
      <p:sp>
        <p:nvSpPr>
          <p:cNvPr id="78" name="Line 40"/>
          <p:cNvSpPr>
            <a:spLocks noChangeShapeType="1"/>
          </p:cNvSpPr>
          <p:nvPr/>
        </p:nvSpPr>
        <p:spPr bwMode="auto">
          <a:xfrm>
            <a:off x="1806575" y="3162300"/>
            <a:ext cx="1588" cy="1444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  <a:cs typeface="+mn-cs"/>
            </a:endParaRPr>
          </a:p>
        </p:txBody>
      </p:sp>
      <p:sp>
        <p:nvSpPr>
          <p:cNvPr id="79" name="Line 41"/>
          <p:cNvSpPr>
            <a:spLocks noChangeShapeType="1"/>
          </p:cNvSpPr>
          <p:nvPr/>
        </p:nvSpPr>
        <p:spPr bwMode="auto">
          <a:xfrm>
            <a:off x="4786313" y="3162300"/>
            <a:ext cx="1587" cy="1444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  <a:cs typeface="+mn-cs"/>
            </a:endParaRPr>
          </a:p>
        </p:txBody>
      </p:sp>
      <p:sp>
        <p:nvSpPr>
          <p:cNvPr id="80" name="Line 42"/>
          <p:cNvSpPr>
            <a:spLocks noChangeShapeType="1"/>
          </p:cNvSpPr>
          <p:nvPr/>
        </p:nvSpPr>
        <p:spPr bwMode="auto">
          <a:xfrm>
            <a:off x="6215063" y="3162300"/>
            <a:ext cx="0" cy="1476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  <a:cs typeface="+mn-cs"/>
            </a:endParaRPr>
          </a:p>
        </p:txBody>
      </p:sp>
      <p:sp>
        <p:nvSpPr>
          <p:cNvPr id="81" name="Line 43"/>
          <p:cNvSpPr>
            <a:spLocks noChangeShapeType="1"/>
          </p:cNvSpPr>
          <p:nvPr/>
        </p:nvSpPr>
        <p:spPr bwMode="auto">
          <a:xfrm>
            <a:off x="3205163" y="3162300"/>
            <a:ext cx="1587" cy="1444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  <a:cs typeface="+mn-cs"/>
            </a:endParaRPr>
          </a:p>
        </p:txBody>
      </p:sp>
      <p:sp>
        <p:nvSpPr>
          <p:cNvPr id="82" name="Line 44"/>
          <p:cNvSpPr>
            <a:spLocks noChangeShapeType="1"/>
          </p:cNvSpPr>
          <p:nvPr/>
        </p:nvSpPr>
        <p:spPr bwMode="auto">
          <a:xfrm>
            <a:off x="7713663" y="3162300"/>
            <a:ext cx="1587" cy="1444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  <a:cs typeface="+mn-cs"/>
            </a:endParaRPr>
          </a:p>
        </p:txBody>
      </p:sp>
      <p:sp>
        <p:nvSpPr>
          <p:cNvPr id="24601" name="Text Box 45"/>
          <p:cNvSpPr txBox="1">
            <a:spLocks noChangeArrowheads="1"/>
          </p:cNvSpPr>
          <p:nvPr/>
        </p:nvSpPr>
        <p:spPr bwMode="auto">
          <a:xfrm>
            <a:off x="3059113" y="4149725"/>
            <a:ext cx="1612900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ru-RU" sz="1100" b="1">
                <a:solidFill>
                  <a:schemeClr val="bg1"/>
                </a:solidFill>
                <a:latin typeface="RussianRail G Pro" pitchFamily="34" charset="-52"/>
              </a:rPr>
              <a:t>корректиров-ка нормативно- правовой базы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ru-RU" sz="1100" b="1">
                <a:solidFill>
                  <a:schemeClr val="bg1"/>
                </a:solidFill>
                <a:latin typeface="RussianRail G Pro" pitchFamily="34" charset="-52"/>
              </a:rPr>
              <a:t>оптимизация гарантийных плеч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ru-RU" sz="1100" b="1">
                <a:solidFill>
                  <a:schemeClr val="bg1"/>
                </a:solidFill>
                <a:latin typeface="RussianRail G Pro" pitchFamily="34" charset="-52"/>
              </a:rPr>
              <a:t>увеличение пропускной способности и маршрутной скорости</a:t>
            </a:r>
          </a:p>
        </p:txBody>
      </p:sp>
      <p:sp>
        <p:nvSpPr>
          <p:cNvPr id="24602" name="Text Box 46"/>
          <p:cNvSpPr txBox="1">
            <a:spLocks noChangeArrowheads="1"/>
          </p:cNvSpPr>
          <p:nvPr/>
        </p:nvSpPr>
        <p:spPr bwMode="auto">
          <a:xfrm>
            <a:off x="4643438" y="4292600"/>
            <a:ext cx="1677987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ru-RU" sz="1100" b="1">
                <a:solidFill>
                  <a:schemeClr val="bg1"/>
                </a:solidFill>
                <a:latin typeface="RussianRail G Pro" pitchFamily="34" charset="-52"/>
              </a:rPr>
              <a:t>внедрение автомат. системы управления с использованием</a:t>
            </a:r>
            <a:r>
              <a:rPr lang="en-US" sz="1100" b="1">
                <a:solidFill>
                  <a:schemeClr val="bg1"/>
                </a:solidFill>
                <a:latin typeface="RussianRail G Pro" pitchFamily="34" charset="-52"/>
              </a:rPr>
              <a:t> </a:t>
            </a:r>
            <a:r>
              <a:rPr lang="ru-RU" sz="1100" b="1">
                <a:solidFill>
                  <a:schemeClr val="bg1"/>
                </a:solidFill>
                <a:latin typeface="RussianRail G Pro" pitchFamily="34" charset="-52"/>
              </a:rPr>
              <a:t>«электронной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100" b="1">
                <a:solidFill>
                  <a:schemeClr val="bg1"/>
                </a:solidFill>
                <a:latin typeface="RussianRail G Pro" pitchFamily="34" charset="-52"/>
              </a:rPr>
              <a:t>накладной»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ru-RU" sz="1100" b="1">
                <a:solidFill>
                  <a:schemeClr val="bg1"/>
                </a:solidFill>
                <a:latin typeface="RussianRail G Pro" pitchFamily="34" charset="-52"/>
              </a:rPr>
              <a:t>увеличение пропускной способности и маршрутной скорости</a:t>
            </a:r>
          </a:p>
        </p:txBody>
      </p:sp>
      <p:sp>
        <p:nvSpPr>
          <p:cNvPr id="85" name="Rectangle 40"/>
          <p:cNvSpPr>
            <a:spLocks noChangeArrowheads="1"/>
          </p:cNvSpPr>
          <p:nvPr/>
        </p:nvSpPr>
        <p:spPr bwMode="auto">
          <a:xfrm>
            <a:off x="7812088" y="4941888"/>
            <a:ext cx="1223962" cy="16303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sysClr val="windowText" lastClr="000000"/>
              </a:solidFill>
              <a:cs typeface="Arial" charset="0"/>
            </a:endParaRPr>
          </a:p>
        </p:txBody>
      </p:sp>
      <p:sp>
        <p:nvSpPr>
          <p:cNvPr id="24604" name="Text Box 41"/>
          <p:cNvSpPr txBox="1">
            <a:spLocks noChangeArrowheads="1"/>
          </p:cNvSpPr>
          <p:nvPr/>
        </p:nvSpPr>
        <p:spPr bwMode="auto">
          <a:xfrm>
            <a:off x="7715250" y="5876925"/>
            <a:ext cx="1428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solidFill>
                  <a:srgbClr val="5F5F5F"/>
                </a:solidFill>
                <a:latin typeface="RussianRail G Pro" pitchFamily="34" charset="-52"/>
                <a:ea typeface="ヒラギノ角ゴ ProN W3"/>
                <a:cs typeface="ヒラギノ角ゴ ProN W3"/>
              </a:rPr>
              <a:t>1500 км/сут</a:t>
            </a:r>
          </a:p>
        </p:txBody>
      </p:sp>
      <p:sp>
        <p:nvSpPr>
          <p:cNvPr id="24605" name="Text Box 42"/>
          <p:cNvSpPr txBox="1">
            <a:spLocks noChangeArrowheads="1"/>
          </p:cNvSpPr>
          <p:nvPr/>
        </p:nvSpPr>
        <p:spPr bwMode="auto">
          <a:xfrm>
            <a:off x="0" y="3308350"/>
            <a:ext cx="1441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latin typeface="RussianRail G Pro" pitchFamily="34" charset="-52"/>
                <a:ea typeface="ヒラギノ角ゴ ProN W3"/>
                <a:cs typeface="ヒラギノ角ゴ ProN W3"/>
              </a:rPr>
              <a:t>10,8 сут.</a:t>
            </a:r>
          </a:p>
        </p:txBody>
      </p:sp>
      <p:sp>
        <p:nvSpPr>
          <p:cNvPr id="24606" name="Text Box 43"/>
          <p:cNvSpPr txBox="1">
            <a:spLocks noChangeArrowheads="1"/>
          </p:cNvSpPr>
          <p:nvPr/>
        </p:nvSpPr>
        <p:spPr bwMode="auto">
          <a:xfrm>
            <a:off x="1547813" y="3524250"/>
            <a:ext cx="1441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latin typeface="RussianRail G Pro" pitchFamily="34" charset="-52"/>
                <a:ea typeface="ヒラギノ角ゴ ProN W3"/>
                <a:cs typeface="ヒラギノ角ゴ ProN W3"/>
              </a:rPr>
              <a:t>9,0 сут.</a:t>
            </a:r>
          </a:p>
        </p:txBody>
      </p:sp>
      <p:sp>
        <p:nvSpPr>
          <p:cNvPr id="24607" name="Text Box 44"/>
          <p:cNvSpPr txBox="1">
            <a:spLocks noChangeArrowheads="1"/>
          </p:cNvSpPr>
          <p:nvPr/>
        </p:nvSpPr>
        <p:spPr bwMode="auto">
          <a:xfrm>
            <a:off x="3132138" y="3740150"/>
            <a:ext cx="1441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latin typeface="RussianRail G Pro" pitchFamily="34" charset="-52"/>
                <a:ea typeface="ヒラギノ角ゴ ProN W3"/>
                <a:cs typeface="ヒラギノ角ゴ ProN W3"/>
              </a:rPr>
              <a:t>8,2 сут.</a:t>
            </a:r>
          </a:p>
        </p:txBody>
      </p:sp>
      <p:sp>
        <p:nvSpPr>
          <p:cNvPr id="24608" name="Text Box 45"/>
          <p:cNvSpPr txBox="1">
            <a:spLocks noChangeArrowheads="1"/>
          </p:cNvSpPr>
          <p:nvPr/>
        </p:nvSpPr>
        <p:spPr bwMode="auto">
          <a:xfrm>
            <a:off x="4643438" y="3957638"/>
            <a:ext cx="1441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latin typeface="RussianRail G Pro" pitchFamily="34" charset="-52"/>
                <a:ea typeface="ヒラギノ角ゴ ProN W3"/>
                <a:cs typeface="ヒラギノ角ゴ ProN W3"/>
              </a:rPr>
              <a:t>7,6 сут.</a:t>
            </a:r>
          </a:p>
        </p:txBody>
      </p:sp>
      <p:sp>
        <p:nvSpPr>
          <p:cNvPr id="24609" name="Text Box 46"/>
          <p:cNvSpPr txBox="1">
            <a:spLocks noChangeArrowheads="1"/>
          </p:cNvSpPr>
          <p:nvPr/>
        </p:nvSpPr>
        <p:spPr bwMode="auto">
          <a:xfrm>
            <a:off x="6227763" y="4292600"/>
            <a:ext cx="1441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latin typeface="RussianRail G Pro" pitchFamily="34" charset="-52"/>
                <a:ea typeface="ヒラギノ角ゴ ProN W3"/>
                <a:cs typeface="ヒラギノ角ゴ ProN W3"/>
              </a:rPr>
              <a:t>7 сут.</a:t>
            </a:r>
          </a:p>
        </p:txBody>
      </p:sp>
      <p:sp>
        <p:nvSpPr>
          <p:cNvPr id="24610" name="Text Box 47"/>
          <p:cNvSpPr txBox="1">
            <a:spLocks noChangeArrowheads="1"/>
          </p:cNvSpPr>
          <p:nvPr/>
        </p:nvSpPr>
        <p:spPr bwMode="auto">
          <a:xfrm>
            <a:off x="7702550" y="4605338"/>
            <a:ext cx="1441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solidFill>
                  <a:srgbClr val="5F5F5F"/>
                </a:solidFill>
                <a:latin typeface="RussianRail G Pro" pitchFamily="34" charset="-52"/>
                <a:ea typeface="ヒラギノ角ゴ ProN W3"/>
                <a:cs typeface="ヒラギノ角ゴ ProN W3"/>
              </a:rPr>
              <a:t>6,6 сут.</a:t>
            </a:r>
          </a:p>
        </p:txBody>
      </p:sp>
      <p:sp>
        <p:nvSpPr>
          <p:cNvPr id="24611" name="Text Box 49"/>
          <p:cNvSpPr txBox="1">
            <a:spLocks noChangeArrowheads="1"/>
          </p:cNvSpPr>
          <p:nvPr/>
        </p:nvSpPr>
        <p:spPr bwMode="auto">
          <a:xfrm>
            <a:off x="215900" y="6550025"/>
            <a:ext cx="704850" cy="307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1400" b="1">
                <a:solidFill>
                  <a:srgbClr val="DA2400"/>
                </a:solidFill>
                <a:latin typeface="RussianRail G Pro" pitchFamily="34" charset="-52"/>
                <a:ea typeface="ヒラギノ角ゴ ProN W3"/>
                <a:cs typeface="ヒラギノ角ゴ ProN W3"/>
              </a:rPr>
              <a:t>2008</a:t>
            </a:r>
          </a:p>
        </p:txBody>
      </p:sp>
      <p:sp>
        <p:nvSpPr>
          <p:cNvPr id="24612" name="Text Box 50"/>
          <p:cNvSpPr txBox="1">
            <a:spLocks noChangeArrowheads="1"/>
          </p:cNvSpPr>
          <p:nvPr/>
        </p:nvSpPr>
        <p:spPr bwMode="auto">
          <a:xfrm>
            <a:off x="14288" y="6286500"/>
            <a:ext cx="1441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solidFill>
                  <a:schemeClr val="bg1"/>
                </a:solidFill>
                <a:latin typeface="Times New Roman" pitchFamily="18" charset="0"/>
                <a:ea typeface="ヒラギノ角ゴ ProN W3"/>
                <a:cs typeface="ヒラギノ角ゴ ProN W3"/>
              </a:rPr>
              <a:t>(37,9 км/ч)</a:t>
            </a:r>
          </a:p>
        </p:txBody>
      </p:sp>
      <p:sp>
        <p:nvSpPr>
          <p:cNvPr id="24613" name="Text Box 51"/>
          <p:cNvSpPr txBox="1">
            <a:spLocks noChangeArrowheads="1"/>
          </p:cNvSpPr>
          <p:nvPr/>
        </p:nvSpPr>
        <p:spPr bwMode="auto">
          <a:xfrm>
            <a:off x="1428750" y="6286500"/>
            <a:ext cx="1441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solidFill>
                  <a:schemeClr val="bg1"/>
                </a:solidFill>
                <a:latin typeface="Times New Roman" pitchFamily="18" charset="0"/>
                <a:ea typeface="ヒラギノ角ゴ ProN W3"/>
                <a:cs typeface="ヒラギノ角ゴ ProN W3"/>
              </a:rPr>
              <a:t>(45,8 км/ч)</a:t>
            </a:r>
          </a:p>
        </p:txBody>
      </p:sp>
      <p:sp>
        <p:nvSpPr>
          <p:cNvPr id="24614" name="Text Box 52"/>
          <p:cNvSpPr txBox="1">
            <a:spLocks noChangeArrowheads="1"/>
          </p:cNvSpPr>
          <p:nvPr/>
        </p:nvSpPr>
        <p:spPr bwMode="auto">
          <a:xfrm>
            <a:off x="3059113" y="6267450"/>
            <a:ext cx="1441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solidFill>
                  <a:schemeClr val="bg1"/>
                </a:solidFill>
                <a:latin typeface="Times New Roman" pitchFamily="18" charset="0"/>
                <a:ea typeface="ヒラギノ角ゴ ProN W3"/>
                <a:cs typeface="ヒラギノ角ゴ ProN W3"/>
              </a:rPr>
              <a:t>(50,0 км/ч)</a:t>
            </a:r>
          </a:p>
        </p:txBody>
      </p:sp>
      <p:sp>
        <p:nvSpPr>
          <p:cNvPr id="24615" name="Text Box 53"/>
          <p:cNvSpPr txBox="1">
            <a:spLocks noChangeArrowheads="1"/>
          </p:cNvSpPr>
          <p:nvPr/>
        </p:nvSpPr>
        <p:spPr bwMode="auto">
          <a:xfrm>
            <a:off x="4679950" y="6265863"/>
            <a:ext cx="1441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solidFill>
                  <a:schemeClr val="bg1"/>
                </a:solidFill>
                <a:latin typeface="Times New Roman" pitchFamily="18" charset="0"/>
                <a:ea typeface="ヒラギノ角ゴ ProN W3"/>
                <a:cs typeface="ヒラギノ角ゴ ProN W3"/>
              </a:rPr>
              <a:t>(54,2 км/ч)</a:t>
            </a:r>
          </a:p>
        </p:txBody>
      </p:sp>
      <p:sp>
        <p:nvSpPr>
          <p:cNvPr id="24616" name="Text Box 54"/>
          <p:cNvSpPr txBox="1">
            <a:spLocks noChangeArrowheads="1"/>
          </p:cNvSpPr>
          <p:nvPr/>
        </p:nvSpPr>
        <p:spPr bwMode="auto">
          <a:xfrm>
            <a:off x="6262688" y="6264275"/>
            <a:ext cx="1441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solidFill>
                  <a:schemeClr val="bg1"/>
                </a:solidFill>
                <a:latin typeface="Times New Roman" pitchFamily="18" charset="0"/>
                <a:ea typeface="ヒラギノ角ゴ ProN W3"/>
                <a:cs typeface="ヒラギノ角ゴ ProN W3"/>
              </a:rPr>
              <a:t>(58,3 км/ч)</a:t>
            </a:r>
          </a:p>
        </p:txBody>
      </p:sp>
      <p:sp>
        <p:nvSpPr>
          <p:cNvPr id="24617" name="Text Box 55"/>
          <p:cNvSpPr txBox="1">
            <a:spLocks noChangeArrowheads="1"/>
          </p:cNvSpPr>
          <p:nvPr/>
        </p:nvSpPr>
        <p:spPr bwMode="auto">
          <a:xfrm>
            <a:off x="7702550" y="6267450"/>
            <a:ext cx="1441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solidFill>
                  <a:srgbClr val="5F5F5F"/>
                </a:solidFill>
                <a:latin typeface="Times New Roman" pitchFamily="18" charset="0"/>
                <a:ea typeface="ヒラギノ角ゴ ProN W3"/>
                <a:cs typeface="ヒラギノ角ゴ ProN W3"/>
              </a:rPr>
              <a:t>(62,5 км/ч)</a:t>
            </a:r>
          </a:p>
        </p:txBody>
      </p:sp>
      <p:sp>
        <p:nvSpPr>
          <p:cNvPr id="24618" name="Text Box 56"/>
          <p:cNvSpPr txBox="1">
            <a:spLocks noChangeArrowheads="1"/>
          </p:cNvSpPr>
          <p:nvPr/>
        </p:nvSpPr>
        <p:spPr bwMode="auto">
          <a:xfrm>
            <a:off x="3405188" y="6550025"/>
            <a:ext cx="704850" cy="307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1400" b="1">
                <a:solidFill>
                  <a:srgbClr val="DA2400"/>
                </a:solidFill>
                <a:latin typeface="RussianRail G Pro" pitchFamily="34" charset="-52"/>
                <a:ea typeface="ヒラギノ角ゴ ProN W3"/>
                <a:cs typeface="ヒラギノ角ゴ ProN W3"/>
              </a:rPr>
              <a:t>2010</a:t>
            </a:r>
          </a:p>
        </p:txBody>
      </p:sp>
      <p:sp>
        <p:nvSpPr>
          <p:cNvPr id="24619" name="Text Box 57"/>
          <p:cNvSpPr txBox="1">
            <a:spLocks noChangeArrowheads="1"/>
          </p:cNvSpPr>
          <p:nvPr/>
        </p:nvSpPr>
        <p:spPr bwMode="auto">
          <a:xfrm>
            <a:off x="2020888" y="6550025"/>
            <a:ext cx="704850" cy="307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1400" b="1">
                <a:solidFill>
                  <a:srgbClr val="DA2400"/>
                </a:solidFill>
                <a:latin typeface="RussianRail G Pro" pitchFamily="34" charset="-52"/>
                <a:ea typeface="ヒラギノ角ゴ ProN W3"/>
                <a:cs typeface="ヒラギノ角ゴ ProN W3"/>
              </a:rPr>
              <a:t>2009</a:t>
            </a:r>
          </a:p>
        </p:txBody>
      </p:sp>
      <p:sp>
        <p:nvSpPr>
          <p:cNvPr id="24620" name="Text Box 58"/>
          <p:cNvSpPr txBox="1">
            <a:spLocks noChangeArrowheads="1"/>
          </p:cNvSpPr>
          <p:nvPr/>
        </p:nvSpPr>
        <p:spPr bwMode="auto">
          <a:xfrm>
            <a:off x="4829175" y="6548438"/>
            <a:ext cx="704850" cy="307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1400" b="1">
                <a:solidFill>
                  <a:srgbClr val="DA2400"/>
                </a:solidFill>
                <a:latin typeface="RussianRail G Pro" pitchFamily="34" charset="-52"/>
                <a:ea typeface="ヒラギノ角ゴ ProN W3"/>
                <a:cs typeface="ヒラギノ角ゴ ProN W3"/>
              </a:rPr>
              <a:t>2011</a:t>
            </a:r>
          </a:p>
        </p:txBody>
      </p:sp>
      <p:sp>
        <p:nvSpPr>
          <p:cNvPr id="24621" name="Text Box 59"/>
          <p:cNvSpPr txBox="1">
            <a:spLocks noChangeArrowheads="1"/>
          </p:cNvSpPr>
          <p:nvPr/>
        </p:nvSpPr>
        <p:spPr bwMode="auto">
          <a:xfrm>
            <a:off x="6427788" y="6550025"/>
            <a:ext cx="704850" cy="307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1400" b="1">
                <a:solidFill>
                  <a:srgbClr val="DA2400"/>
                </a:solidFill>
                <a:latin typeface="RussianRail G Pro" pitchFamily="34" charset="-52"/>
                <a:ea typeface="ヒラギノ角ゴ ProN W3"/>
                <a:cs typeface="ヒラギノ角ゴ ProN W3"/>
              </a:rPr>
              <a:t>2012</a:t>
            </a:r>
          </a:p>
        </p:txBody>
      </p:sp>
      <p:sp>
        <p:nvSpPr>
          <p:cNvPr id="24622" name="Text Box 60"/>
          <p:cNvSpPr txBox="1">
            <a:spLocks noChangeArrowheads="1"/>
          </p:cNvSpPr>
          <p:nvPr/>
        </p:nvSpPr>
        <p:spPr bwMode="auto">
          <a:xfrm>
            <a:off x="7493000" y="6550025"/>
            <a:ext cx="1579563" cy="307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1400" b="1">
                <a:solidFill>
                  <a:srgbClr val="DA2400"/>
                </a:solidFill>
                <a:latin typeface="RussianRail G Pro" pitchFamily="34" charset="-52"/>
                <a:ea typeface="ヒラギノ角ゴ ProN W3"/>
                <a:cs typeface="ヒラギノ角ゴ ProN W3"/>
              </a:rPr>
              <a:t>2015 и далее</a:t>
            </a:r>
          </a:p>
        </p:txBody>
      </p:sp>
      <p:sp>
        <p:nvSpPr>
          <p:cNvPr id="105" name="Text Box 35"/>
          <p:cNvSpPr txBox="1">
            <a:spLocks noChangeArrowheads="1"/>
          </p:cNvSpPr>
          <p:nvPr/>
        </p:nvSpPr>
        <p:spPr bwMode="auto">
          <a:xfrm>
            <a:off x="5399088" y="2330450"/>
            <a:ext cx="298926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RussianRail G Pro" pitchFamily="34" charset="-52"/>
              </a:rPr>
              <a:t>Технологические мероприятия</a:t>
            </a:r>
            <a:endParaRPr lang="ru-RU" kern="0" dirty="0">
              <a:solidFill>
                <a:srgbClr val="C00000"/>
              </a:solidFill>
              <a:latin typeface="RussianRail G Pro" pitchFamily="34" charset="-52"/>
            </a:endParaRPr>
          </a:p>
        </p:txBody>
      </p:sp>
      <p:sp>
        <p:nvSpPr>
          <p:cNvPr id="106" name="Text Box 36"/>
          <p:cNvSpPr txBox="1">
            <a:spLocks noChangeArrowheads="1"/>
          </p:cNvSpPr>
          <p:nvPr/>
        </p:nvSpPr>
        <p:spPr bwMode="auto">
          <a:xfrm>
            <a:off x="3263900" y="1035050"/>
            <a:ext cx="381635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RussianRail G Pro" pitchFamily="34" charset="-52"/>
              </a:rPr>
              <a:t>Организационные мероприятия</a:t>
            </a:r>
            <a:endParaRPr lang="ru-RU" kern="0" dirty="0">
              <a:solidFill>
                <a:srgbClr val="C00000"/>
              </a:solidFill>
              <a:latin typeface="RussianRail G Pro" pitchFamily="34" charset="-52"/>
            </a:endParaRPr>
          </a:p>
        </p:txBody>
      </p:sp>
      <p:sp>
        <p:nvSpPr>
          <p:cNvPr id="107" name="Text Box 37"/>
          <p:cNvSpPr txBox="1">
            <a:spLocks noChangeArrowheads="1"/>
          </p:cNvSpPr>
          <p:nvPr/>
        </p:nvSpPr>
        <p:spPr bwMode="auto">
          <a:xfrm>
            <a:off x="3984625" y="1970088"/>
            <a:ext cx="3816350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RussianRail G Pro" pitchFamily="34" charset="-52"/>
              </a:rPr>
              <a:t>Мероприятия по изменению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RussianRail G Pro" pitchFamily="34" charset="-52"/>
              </a:rPr>
              <a:t>нормативно-правовой базы</a:t>
            </a:r>
            <a:endParaRPr lang="ru-RU" kern="0" dirty="0">
              <a:solidFill>
                <a:srgbClr val="C00000"/>
              </a:solidFill>
              <a:latin typeface="RussianRail G Pro" pitchFamily="34" charset="-52"/>
            </a:endParaRPr>
          </a:p>
        </p:txBody>
      </p:sp>
      <p:sp>
        <p:nvSpPr>
          <p:cNvPr id="108" name="Text Box 38"/>
          <p:cNvSpPr txBox="1">
            <a:spLocks noChangeArrowheads="1"/>
          </p:cNvSpPr>
          <p:nvPr/>
        </p:nvSpPr>
        <p:spPr bwMode="auto">
          <a:xfrm>
            <a:off x="3984625" y="1395413"/>
            <a:ext cx="38163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RussianRail G Pro" pitchFamily="34" charset="-52"/>
              </a:rPr>
              <a:t>Мероприятия по 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RussianRail G Pro" pitchFamily="34" charset="-52"/>
              </a:rPr>
              <a:t>совершенствованию тарифной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RussianRail G Pro" pitchFamily="34" charset="-52"/>
              </a:rPr>
              <a:t>политики </a:t>
            </a:r>
            <a:endParaRPr lang="ru-RU" kern="0" dirty="0">
              <a:solidFill>
                <a:srgbClr val="C00000"/>
              </a:solidFill>
              <a:latin typeface="RussianRail G Pro" pitchFamily="34" charset="-52"/>
            </a:endParaRPr>
          </a:p>
        </p:txBody>
      </p:sp>
      <p:sp>
        <p:nvSpPr>
          <p:cNvPr id="110" name="Text Box 34"/>
          <p:cNvSpPr txBox="1">
            <a:spLocks noChangeArrowheads="1"/>
          </p:cNvSpPr>
          <p:nvPr/>
        </p:nvSpPr>
        <p:spPr bwMode="auto">
          <a:xfrm>
            <a:off x="7523163" y="2762250"/>
            <a:ext cx="16922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RussianRail G Pro" pitchFamily="34" charset="-52"/>
              </a:rPr>
              <a:t>Технические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RussianRail G Pro" pitchFamily="34" charset="-52"/>
              </a:rPr>
              <a:t>мероприятия</a:t>
            </a:r>
            <a:endParaRPr lang="ru-RU" kern="0" dirty="0">
              <a:solidFill>
                <a:srgbClr val="C00000"/>
              </a:solidFill>
              <a:latin typeface="RussianRail G Pro" pitchFamily="34" charset="-52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 bwMode="auto">
          <a:xfrm>
            <a:off x="1785938" y="1055688"/>
            <a:ext cx="1357312" cy="28575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defTabSz="441325">
              <a:defRPr/>
            </a:pPr>
            <a:endParaRPr lang="ru-RU" sz="1200">
              <a:solidFill>
                <a:srgbClr val="626463"/>
              </a:solidFill>
              <a:latin typeface="RussianRail G Pro" pitchFamily="34" charset="-52"/>
              <a:ea typeface="ヒラギノ角ゴ ProN W3" pitchFamily="96" charset="-128"/>
              <a:sym typeface="GillSans-Normal" charset="-52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 bwMode="auto">
          <a:xfrm>
            <a:off x="1785938" y="1484313"/>
            <a:ext cx="2071687" cy="28575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defTabSz="441325">
              <a:defRPr/>
            </a:pPr>
            <a:endParaRPr lang="ru-RU" sz="1200">
              <a:solidFill>
                <a:srgbClr val="626463"/>
              </a:solidFill>
              <a:latin typeface="RussianRail G Pro" pitchFamily="34" charset="-52"/>
              <a:ea typeface="ヒラギノ角ゴ ProN W3" pitchFamily="96" charset="-128"/>
              <a:sym typeface="GillSans-Normal" charset="-52"/>
            </a:endParaRPr>
          </a:p>
        </p:txBody>
      </p:sp>
      <p:sp>
        <p:nvSpPr>
          <p:cNvPr id="109" name="Скругленный прямоугольник 108"/>
          <p:cNvSpPr/>
          <p:nvPr/>
        </p:nvSpPr>
        <p:spPr bwMode="auto">
          <a:xfrm>
            <a:off x="1785938" y="1912938"/>
            <a:ext cx="2071687" cy="28575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defTabSz="441325">
              <a:defRPr/>
            </a:pPr>
            <a:endParaRPr lang="ru-RU" sz="1200">
              <a:solidFill>
                <a:srgbClr val="626463"/>
              </a:solidFill>
              <a:latin typeface="RussianRail G Pro" pitchFamily="34" charset="-52"/>
              <a:ea typeface="ヒラギノ角ゴ ProN W3" pitchFamily="96" charset="-128"/>
              <a:sym typeface="GillSans-Normal" charset="-52"/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 bwMode="auto">
          <a:xfrm>
            <a:off x="1785938" y="2341563"/>
            <a:ext cx="3643312" cy="28575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defTabSz="441325">
              <a:defRPr/>
            </a:pPr>
            <a:endParaRPr lang="ru-RU" sz="1200">
              <a:solidFill>
                <a:srgbClr val="626463"/>
              </a:solidFill>
              <a:latin typeface="RussianRail G Pro" pitchFamily="34" charset="-52"/>
              <a:ea typeface="ヒラギノ角ゴ ProN W3" pitchFamily="96" charset="-128"/>
              <a:sym typeface="GillSans-Normal" charset="-52"/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 bwMode="auto">
          <a:xfrm>
            <a:off x="1785938" y="2770188"/>
            <a:ext cx="5643562" cy="28575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defTabSz="441325">
              <a:defRPr/>
            </a:pPr>
            <a:endParaRPr lang="ru-RU" sz="1200">
              <a:solidFill>
                <a:srgbClr val="626463"/>
              </a:solidFill>
              <a:latin typeface="RussianRail G Pro" pitchFamily="34" charset="-52"/>
              <a:ea typeface="ヒラギノ角ゴ ProN W3" pitchFamily="96" charset="-128"/>
              <a:sym typeface="GillSans-Normal" charset="-52"/>
            </a:endParaRPr>
          </a:p>
        </p:txBody>
      </p:sp>
      <p:sp>
        <p:nvSpPr>
          <p:cNvPr id="24633" name="Rectangle 4"/>
          <p:cNvSpPr>
            <a:spLocks noChangeArrowheads="1"/>
          </p:cNvSpPr>
          <p:nvPr/>
        </p:nvSpPr>
        <p:spPr bwMode="auto">
          <a:xfrm>
            <a:off x="0" y="47625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buFont typeface="Arial" charset="0"/>
              <a:buNone/>
            </a:pPr>
            <a:r>
              <a:rPr lang="ru-RU">
                <a:solidFill>
                  <a:srgbClr val="FF0101"/>
                </a:solidFill>
                <a:latin typeface="RussianRail G Pro Medium" pitchFamily="50" charset="-52"/>
              </a:rPr>
              <a:t>Этапы формирования продукта «Транссиб за 7 суток»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0" descr="Осн меропр БАМ и Транссиб до 2015"/>
          <p:cNvPicPr>
            <a:picLocks noChangeAspect="1" noChangeArrowheads="1"/>
          </p:cNvPicPr>
          <p:nvPr/>
        </p:nvPicPr>
        <p:blipFill>
          <a:blip r:embed="rId2"/>
          <a:srcRect l="252" t="262" r="252" b="392"/>
          <a:stretch>
            <a:fillRect/>
          </a:stretch>
        </p:blipFill>
        <p:spPr bwMode="auto">
          <a:xfrm>
            <a:off x="250825" y="1268413"/>
            <a:ext cx="8569325" cy="55895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0" y="476250"/>
            <a:ext cx="9144000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marL="342900" indent="-342900" algn="ctr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ru-RU">
                <a:solidFill>
                  <a:srgbClr val="FF0101"/>
                </a:solidFill>
                <a:latin typeface="RussianRail G Pro Medium" pitchFamily="50" charset="-52"/>
                <a:cs typeface="+mn-cs"/>
              </a:rPr>
              <a:t>Основные мероприятия по развитию железнодорожной инфраструктуры на подходах к портам Дальневосточного региона на период до 2015 года</a:t>
            </a:r>
          </a:p>
        </p:txBody>
      </p:sp>
      <p:sp>
        <p:nvSpPr>
          <p:cNvPr id="25603" name="AutoShape 4"/>
          <p:cNvSpPr>
            <a:spLocks noChangeArrowheads="1"/>
          </p:cNvSpPr>
          <p:nvPr/>
        </p:nvSpPr>
        <p:spPr bwMode="auto">
          <a:xfrm>
            <a:off x="292100" y="1309688"/>
            <a:ext cx="5329238" cy="1008062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38100" cmpd="dbl">
            <a:solidFill>
              <a:srgbClr val="C80000"/>
            </a:solidFill>
            <a:round/>
            <a:headEnd/>
            <a:tailEnd/>
          </a:ln>
          <a:effectLst>
            <a:prstShdw prst="shdw17" dist="17961" dir="2700000">
              <a:srgbClr val="780000"/>
            </a:prstShdw>
          </a:effectLst>
        </p:spPr>
        <p:txBody>
          <a:bodyPr wrap="none" anchor="ctr"/>
          <a:lstStyle/>
          <a:p>
            <a:pPr algn="ctr"/>
            <a:r>
              <a:rPr lang="ru-RU" sz="1400" b="1">
                <a:solidFill>
                  <a:schemeClr val="bg1"/>
                </a:solidFill>
                <a:latin typeface="Calibri" pitchFamily="34" charset="0"/>
              </a:rPr>
              <a:t>Общий объём инвестиций</a:t>
            </a:r>
            <a:r>
              <a:rPr lang="ru-RU" sz="1400" b="1">
                <a:solidFill>
                  <a:srgbClr val="C80000"/>
                </a:solidFill>
                <a:latin typeface="Calibri" pitchFamily="34" charset="0"/>
              </a:rPr>
              <a:t> </a:t>
            </a:r>
            <a:r>
              <a:rPr lang="ru-RU" sz="1400" b="1">
                <a:latin typeface="Calibri" pitchFamily="34" charset="0"/>
              </a:rPr>
              <a:t>для реализации мероприятий</a:t>
            </a:r>
          </a:p>
          <a:p>
            <a:pPr algn="ctr"/>
            <a:r>
              <a:rPr lang="ru-RU" sz="1400" b="1">
                <a:latin typeface="Calibri" pitchFamily="34" charset="0"/>
              </a:rPr>
              <a:t>в период до 2015 года составляет</a:t>
            </a:r>
            <a:r>
              <a:rPr lang="ru-RU" sz="1400" b="1">
                <a:solidFill>
                  <a:srgbClr val="C80000"/>
                </a:solidFill>
                <a:latin typeface="Calibri" pitchFamily="34" charset="0"/>
              </a:rPr>
              <a:t> </a:t>
            </a:r>
            <a:r>
              <a:rPr lang="ru-RU" sz="1400" b="1">
                <a:solidFill>
                  <a:schemeClr val="bg1"/>
                </a:solidFill>
                <a:latin typeface="Calibri" pitchFamily="34" charset="0"/>
              </a:rPr>
              <a:t>246,3 млрд. руб.,</a:t>
            </a:r>
          </a:p>
          <a:p>
            <a:pPr algn="ctr"/>
            <a:r>
              <a:rPr lang="ru-RU" sz="1400" b="1">
                <a:latin typeface="Calibri" pitchFamily="34" charset="0"/>
              </a:rPr>
              <a:t>из них</a:t>
            </a:r>
            <a:r>
              <a:rPr lang="ru-RU" sz="1400" b="1">
                <a:solidFill>
                  <a:srgbClr val="C80000"/>
                </a:solidFill>
                <a:latin typeface="Calibri" pitchFamily="34" charset="0"/>
              </a:rPr>
              <a:t> </a:t>
            </a:r>
            <a:r>
              <a:rPr lang="ru-RU" sz="1400" b="1">
                <a:solidFill>
                  <a:schemeClr val="bg1"/>
                </a:solidFill>
                <a:latin typeface="Calibri" pitchFamily="34" charset="0"/>
              </a:rPr>
              <a:t>дефицит – 182,8 млрд. руб.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трелка вправо 5"/>
          <p:cNvSpPr/>
          <p:nvPr/>
        </p:nvSpPr>
        <p:spPr>
          <a:xfrm>
            <a:off x="323850" y="1908175"/>
            <a:ext cx="503238" cy="504825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476250" y="2060575"/>
            <a:ext cx="503238" cy="504825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3850" y="3132138"/>
            <a:ext cx="503238" cy="504825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476250" y="3284538"/>
            <a:ext cx="503238" cy="504825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323850" y="4429125"/>
            <a:ext cx="503238" cy="503238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476250" y="4581525"/>
            <a:ext cx="503238" cy="503238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323850" y="5653088"/>
            <a:ext cx="503238" cy="503237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476250" y="5805488"/>
            <a:ext cx="503238" cy="503237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6633" name="Прямоугольник с двумя скругленными противолежащими углами 19"/>
          <p:cNvSpPr>
            <a:spLocks noChangeArrowheads="1"/>
          </p:cNvSpPr>
          <p:nvPr/>
        </p:nvSpPr>
        <p:spPr bwMode="auto">
          <a:xfrm>
            <a:off x="1116013" y="1628775"/>
            <a:ext cx="7704137" cy="1079500"/>
          </a:xfrm>
          <a:custGeom>
            <a:avLst/>
            <a:gdLst>
              <a:gd name="T0" fmla="*/ 7704137 w 7704137"/>
              <a:gd name="T1" fmla="*/ 539750 h 1079500"/>
              <a:gd name="T2" fmla="*/ 3852069 w 7704137"/>
              <a:gd name="T3" fmla="*/ 1079500 h 1079500"/>
              <a:gd name="T4" fmla="*/ 0 w 7704137"/>
              <a:gd name="T5" fmla="*/ 539750 h 1079500"/>
              <a:gd name="T6" fmla="*/ 3852069 w 7704137"/>
              <a:gd name="T7" fmla="*/ 0 h 10795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119849 w 7704137"/>
              <a:gd name="T13" fmla="*/ 119849 h 1079500"/>
              <a:gd name="T14" fmla="*/ 7584289 w 7704137"/>
              <a:gd name="T15" fmla="*/ 959651 h 10795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704137" h="1079500">
                <a:moveTo>
                  <a:pt x="409195" y="0"/>
                </a:moveTo>
                <a:lnTo>
                  <a:pt x="7704137" y="0"/>
                </a:lnTo>
                <a:lnTo>
                  <a:pt x="7704137" y="670305"/>
                </a:lnTo>
                <a:cubicBezTo>
                  <a:pt x="7704137" y="896297"/>
                  <a:pt x="7520934" y="1079499"/>
                  <a:pt x="7294942" y="1079500"/>
                </a:cubicBezTo>
                <a:lnTo>
                  <a:pt x="0" y="1079500"/>
                </a:lnTo>
                <a:lnTo>
                  <a:pt x="0" y="409195"/>
                </a:lnTo>
                <a:cubicBezTo>
                  <a:pt x="0" y="183202"/>
                  <a:pt x="183202" y="0"/>
                  <a:pt x="409195" y="0"/>
                </a:cubicBezTo>
                <a:cubicBezTo>
                  <a:pt x="409195" y="0"/>
                  <a:pt x="409195" y="0"/>
                  <a:pt x="409195" y="0"/>
                </a:cubicBezTo>
                <a:close/>
              </a:path>
            </a:pathLst>
          </a:custGeom>
          <a:solidFill>
            <a:schemeClr val="accent2"/>
          </a:solidFill>
          <a:ln w="9525" algn="ctr">
            <a:noFill/>
            <a:round/>
            <a:headEnd/>
            <a:tailEnd/>
          </a:ln>
        </p:spPr>
        <p:txBody>
          <a:bodyPr tIns="0" bIns="0" anchor="ctr"/>
          <a:lstStyle/>
          <a:p>
            <a:pPr marL="179388">
              <a:spcAft>
                <a:spcPts val="600"/>
              </a:spcAft>
            </a:pPr>
            <a:r>
              <a:rPr lang="ru-RU" sz="1600">
                <a:solidFill>
                  <a:schemeClr val="bg1"/>
                </a:solidFill>
                <a:latin typeface="RussianRail G Pro" pitchFamily="34" charset="-52"/>
              </a:rPr>
              <a:t>Выпуск инфраструктурных облигаций Российской Федерации с последующим внесением привлеченных средств в уставный капитал ОАО «РЖД»</a:t>
            </a:r>
            <a:r>
              <a:rPr lang="ru-RU" sz="1600" i="1">
                <a:solidFill>
                  <a:schemeClr val="bg1"/>
                </a:solidFill>
                <a:latin typeface="Calibri" pitchFamily="34" charset="0"/>
              </a:rPr>
              <a:t>  </a:t>
            </a:r>
          </a:p>
        </p:txBody>
      </p:sp>
      <p:sp>
        <p:nvSpPr>
          <p:cNvPr id="26634" name="Прямоугольник с двумя скругленными противолежащими углами 20"/>
          <p:cNvSpPr>
            <a:spLocks noChangeArrowheads="1"/>
          </p:cNvSpPr>
          <p:nvPr/>
        </p:nvSpPr>
        <p:spPr bwMode="auto">
          <a:xfrm>
            <a:off x="1116013" y="2852738"/>
            <a:ext cx="7704137" cy="1223962"/>
          </a:xfrm>
          <a:custGeom>
            <a:avLst/>
            <a:gdLst>
              <a:gd name="T0" fmla="*/ 7704137 w 7704137"/>
              <a:gd name="T1" fmla="*/ 611981 h 1223962"/>
              <a:gd name="T2" fmla="*/ 3852069 w 7704137"/>
              <a:gd name="T3" fmla="*/ 1223962 h 1223962"/>
              <a:gd name="T4" fmla="*/ 0 w 7704137"/>
              <a:gd name="T5" fmla="*/ 611981 h 1223962"/>
              <a:gd name="T6" fmla="*/ 3852069 w 7704137"/>
              <a:gd name="T7" fmla="*/ 0 h 1223962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135888 w 7704137"/>
              <a:gd name="T13" fmla="*/ 135888 h 1223962"/>
              <a:gd name="T14" fmla="*/ 7568249 w 7704137"/>
              <a:gd name="T15" fmla="*/ 1088074 h 122396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704137" h="1223962">
                <a:moveTo>
                  <a:pt x="463955" y="0"/>
                </a:moveTo>
                <a:lnTo>
                  <a:pt x="7704137" y="0"/>
                </a:lnTo>
                <a:lnTo>
                  <a:pt x="7704137" y="760007"/>
                </a:lnTo>
                <a:cubicBezTo>
                  <a:pt x="7704137" y="1016242"/>
                  <a:pt x="7496417" y="1223961"/>
                  <a:pt x="7240182" y="1223962"/>
                </a:cubicBezTo>
                <a:lnTo>
                  <a:pt x="0" y="1223962"/>
                </a:lnTo>
                <a:lnTo>
                  <a:pt x="0" y="463955"/>
                </a:lnTo>
                <a:cubicBezTo>
                  <a:pt x="0" y="207720"/>
                  <a:pt x="207720" y="0"/>
                  <a:pt x="463955" y="1"/>
                </a:cubicBezTo>
                <a:cubicBezTo>
                  <a:pt x="463955" y="1"/>
                  <a:pt x="463955" y="1"/>
                  <a:pt x="463955" y="1"/>
                </a:cubicBezTo>
                <a:close/>
              </a:path>
            </a:pathLst>
          </a:custGeom>
          <a:solidFill>
            <a:schemeClr val="accent2"/>
          </a:solidFill>
          <a:ln w="9525" algn="ctr">
            <a:noFill/>
            <a:round/>
            <a:headEnd/>
            <a:tailEnd/>
          </a:ln>
        </p:spPr>
        <p:txBody>
          <a:bodyPr tIns="0" bIns="0" anchor="ctr"/>
          <a:lstStyle/>
          <a:p>
            <a:pPr marL="179388">
              <a:spcAft>
                <a:spcPts val="600"/>
              </a:spcAft>
            </a:pPr>
            <a:r>
              <a:rPr lang="ru-RU" sz="1600">
                <a:solidFill>
                  <a:schemeClr val="bg1"/>
                </a:solidFill>
                <a:latin typeface="RussianRail G Pro" pitchFamily="34" charset="-52"/>
              </a:rPr>
              <a:t>Активизация работы по приведению тарифов на грузовые перевозки к экономически обоснованному уровню и настройке тарифной системы под современные экономические реалии</a:t>
            </a:r>
            <a:r>
              <a:rPr lang="ru-RU" sz="1600" i="1">
                <a:solidFill>
                  <a:schemeClr val="bg1"/>
                </a:solidFill>
                <a:latin typeface="Calibri" pitchFamily="34" charset="0"/>
              </a:rPr>
              <a:t>  </a:t>
            </a:r>
          </a:p>
        </p:txBody>
      </p:sp>
      <p:sp>
        <p:nvSpPr>
          <p:cNvPr id="26635" name="Прямоугольник с двумя скругленными противолежащими углами 21"/>
          <p:cNvSpPr>
            <a:spLocks noChangeArrowheads="1"/>
          </p:cNvSpPr>
          <p:nvPr/>
        </p:nvSpPr>
        <p:spPr bwMode="auto">
          <a:xfrm>
            <a:off x="1116013" y="4221163"/>
            <a:ext cx="7704137" cy="1079500"/>
          </a:xfrm>
          <a:custGeom>
            <a:avLst/>
            <a:gdLst>
              <a:gd name="T0" fmla="*/ 7704137 w 7704137"/>
              <a:gd name="T1" fmla="*/ 539750 h 1079500"/>
              <a:gd name="T2" fmla="*/ 3852069 w 7704137"/>
              <a:gd name="T3" fmla="*/ 1079500 h 1079500"/>
              <a:gd name="T4" fmla="*/ 0 w 7704137"/>
              <a:gd name="T5" fmla="*/ 539750 h 1079500"/>
              <a:gd name="T6" fmla="*/ 3852069 w 7704137"/>
              <a:gd name="T7" fmla="*/ 0 h 10795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119849 w 7704137"/>
              <a:gd name="T13" fmla="*/ 119849 h 1079500"/>
              <a:gd name="T14" fmla="*/ 7584289 w 7704137"/>
              <a:gd name="T15" fmla="*/ 959651 h 10795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704137" h="1079500">
                <a:moveTo>
                  <a:pt x="409195" y="0"/>
                </a:moveTo>
                <a:lnTo>
                  <a:pt x="7704137" y="0"/>
                </a:lnTo>
                <a:lnTo>
                  <a:pt x="7704137" y="670305"/>
                </a:lnTo>
                <a:cubicBezTo>
                  <a:pt x="7704137" y="896297"/>
                  <a:pt x="7520934" y="1079499"/>
                  <a:pt x="7294942" y="1079500"/>
                </a:cubicBezTo>
                <a:lnTo>
                  <a:pt x="0" y="1079500"/>
                </a:lnTo>
                <a:lnTo>
                  <a:pt x="0" y="409195"/>
                </a:lnTo>
                <a:cubicBezTo>
                  <a:pt x="0" y="183202"/>
                  <a:pt x="183202" y="0"/>
                  <a:pt x="409195" y="0"/>
                </a:cubicBezTo>
                <a:cubicBezTo>
                  <a:pt x="409195" y="0"/>
                  <a:pt x="409195" y="0"/>
                  <a:pt x="409195" y="0"/>
                </a:cubicBezTo>
                <a:close/>
              </a:path>
            </a:pathLst>
          </a:custGeom>
          <a:solidFill>
            <a:schemeClr val="accent2"/>
          </a:solidFill>
          <a:ln w="9525" algn="ctr">
            <a:noFill/>
            <a:round/>
            <a:headEnd/>
            <a:tailEnd/>
          </a:ln>
        </p:spPr>
        <p:txBody>
          <a:bodyPr tIns="0" bIns="0" anchor="ctr"/>
          <a:lstStyle/>
          <a:p>
            <a:pPr marL="179388">
              <a:spcAft>
                <a:spcPts val="600"/>
              </a:spcAft>
            </a:pPr>
            <a:r>
              <a:rPr lang="ru-RU" sz="1600">
                <a:solidFill>
                  <a:schemeClr val="bg1"/>
                </a:solidFill>
                <a:latin typeface="RussianRail G Pro" pitchFamily="34" charset="-52"/>
              </a:rPr>
              <a:t>Генерирование части средств для развития инфраструктуры за счет реализации внутренних оптимизационных мер холдинга «РЖД»</a:t>
            </a:r>
            <a:endParaRPr lang="ru-RU" sz="1600" i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36" name="Прямоугольник с двумя скругленными противолежащими углами 22"/>
          <p:cNvSpPr>
            <a:spLocks noChangeArrowheads="1"/>
          </p:cNvSpPr>
          <p:nvPr/>
        </p:nvSpPr>
        <p:spPr bwMode="auto">
          <a:xfrm>
            <a:off x="1116013" y="5445125"/>
            <a:ext cx="7704137" cy="1079500"/>
          </a:xfrm>
          <a:custGeom>
            <a:avLst/>
            <a:gdLst>
              <a:gd name="T0" fmla="*/ 7704137 w 7704137"/>
              <a:gd name="T1" fmla="*/ 539750 h 1079500"/>
              <a:gd name="T2" fmla="*/ 3852069 w 7704137"/>
              <a:gd name="T3" fmla="*/ 1079500 h 1079500"/>
              <a:gd name="T4" fmla="*/ 0 w 7704137"/>
              <a:gd name="T5" fmla="*/ 539750 h 1079500"/>
              <a:gd name="T6" fmla="*/ 3852069 w 7704137"/>
              <a:gd name="T7" fmla="*/ 0 h 10795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119849 w 7704137"/>
              <a:gd name="T13" fmla="*/ 119849 h 1079500"/>
              <a:gd name="T14" fmla="*/ 7584289 w 7704137"/>
              <a:gd name="T15" fmla="*/ 959651 h 10795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704137" h="1079500">
                <a:moveTo>
                  <a:pt x="409195" y="0"/>
                </a:moveTo>
                <a:lnTo>
                  <a:pt x="7704137" y="0"/>
                </a:lnTo>
                <a:lnTo>
                  <a:pt x="7704137" y="670305"/>
                </a:lnTo>
                <a:cubicBezTo>
                  <a:pt x="7704137" y="896297"/>
                  <a:pt x="7520934" y="1079499"/>
                  <a:pt x="7294942" y="1079500"/>
                </a:cubicBezTo>
                <a:lnTo>
                  <a:pt x="0" y="1079500"/>
                </a:lnTo>
                <a:lnTo>
                  <a:pt x="0" y="409195"/>
                </a:lnTo>
                <a:cubicBezTo>
                  <a:pt x="0" y="183202"/>
                  <a:pt x="183202" y="0"/>
                  <a:pt x="409195" y="0"/>
                </a:cubicBezTo>
                <a:cubicBezTo>
                  <a:pt x="409195" y="0"/>
                  <a:pt x="409195" y="0"/>
                  <a:pt x="409195" y="0"/>
                </a:cubicBezTo>
                <a:close/>
              </a:path>
            </a:pathLst>
          </a:custGeom>
          <a:solidFill>
            <a:schemeClr val="accent2"/>
          </a:solidFill>
          <a:ln w="9525" algn="ctr">
            <a:noFill/>
            <a:round/>
            <a:headEnd/>
            <a:tailEnd/>
          </a:ln>
        </p:spPr>
        <p:txBody>
          <a:bodyPr tIns="0" bIns="0" anchor="ctr"/>
          <a:lstStyle/>
          <a:p>
            <a:pPr marL="179388">
              <a:spcAft>
                <a:spcPts val="600"/>
              </a:spcAft>
            </a:pPr>
            <a:r>
              <a:rPr lang="ru-RU" sz="1600">
                <a:solidFill>
                  <a:schemeClr val="bg1"/>
                </a:solidFill>
                <a:latin typeface="RussianRail G Pro" pitchFamily="34" charset="-52"/>
              </a:rPr>
              <a:t>Использование потенциала внутреннего рублевого рынка, в частности, средств пенсионного фонда Российской Федерации</a:t>
            </a:r>
            <a:r>
              <a:rPr lang="ru-RU" sz="1600" i="1">
                <a:solidFill>
                  <a:schemeClr val="bg1"/>
                </a:solidFill>
                <a:latin typeface="Calibri" pitchFamily="34" charset="0"/>
              </a:rPr>
              <a:t>  </a:t>
            </a:r>
          </a:p>
        </p:txBody>
      </p:sp>
      <p:sp>
        <p:nvSpPr>
          <p:cNvPr id="26637" name="Rectangle 4"/>
          <p:cNvSpPr>
            <a:spLocks noChangeArrowheads="1"/>
          </p:cNvSpPr>
          <p:nvPr/>
        </p:nvSpPr>
        <p:spPr bwMode="auto">
          <a:xfrm>
            <a:off x="0" y="620713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buFont typeface="Arial" charset="0"/>
              <a:buNone/>
            </a:pPr>
            <a:r>
              <a:rPr lang="ru-RU">
                <a:solidFill>
                  <a:srgbClr val="FF0101"/>
                </a:solidFill>
                <a:latin typeface="RussianRail G Pro Medium" pitchFamily="50" charset="-52"/>
              </a:rPr>
              <a:t>Пути решения проблем восполнения дефицита инвестиций в развитие железнодорожного транспорта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Box 2"/>
          <p:cNvSpPr txBox="1">
            <a:spLocks noChangeArrowheads="1"/>
          </p:cNvSpPr>
          <p:nvPr/>
        </p:nvSpPr>
        <p:spPr bwMode="auto">
          <a:xfrm>
            <a:off x="539750" y="549275"/>
            <a:ext cx="7993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FF0000"/>
                </a:solidFill>
                <a:latin typeface="RussianRail G Pro" pitchFamily="34" charset="-52"/>
              </a:rPr>
              <a:t>Совершенствование нормативной правовой базы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352425" y="908719"/>
          <a:ext cx="8362950" cy="5833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7651" name="Номер слайда 1"/>
          <p:cNvSpPr txBox="1">
            <a:spLocks noGrp="1"/>
          </p:cNvSpPr>
          <p:nvPr/>
        </p:nvSpPr>
        <p:spPr bwMode="auto">
          <a:xfrm>
            <a:off x="7019925" y="651986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endParaRPr lang="ru-RU" sz="1400" b="1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0838" y="2808288"/>
            <a:ext cx="8229600" cy="11176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mtClean="0">
                <a:solidFill>
                  <a:srgbClr val="FF0101"/>
                </a:solidFill>
                <a:latin typeface="RussianRail G Pro Medium" pitchFamily="50" charset="-52"/>
              </a:rPr>
              <a:t>Благодарю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9050">
          <a:solidFill>
            <a:schemeClr val="tx2">
              <a:lumMod val="75000"/>
            </a:schemeClr>
          </a:solidFill>
          <a:headEnd type="none" w="med" len="med"/>
          <a:tailEnd type="triangl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5993</TotalTime>
  <Words>408</Words>
  <Application>Microsoft Office PowerPoint</Application>
  <PresentationFormat>Экран (4:3)</PresentationFormat>
  <Paragraphs>82</Paragraphs>
  <Slides>9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Шаблон оформления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1" baseType="lpstr">
      <vt:lpstr>Arial</vt:lpstr>
      <vt:lpstr>Calibri</vt:lpstr>
      <vt:lpstr>RussianRail G Pro Medium</vt:lpstr>
      <vt:lpstr>RussianRail G Pro</vt:lpstr>
      <vt:lpstr>ヒラギノ角ゴ ProN W3</vt:lpstr>
      <vt:lpstr>GillSans-Normal</vt:lpstr>
      <vt:lpstr>Wingdings</vt:lpstr>
      <vt:lpstr>Times New Roman</vt:lpstr>
      <vt:lpstr>Constantia</vt:lpstr>
      <vt:lpstr>Arial Cyr</vt:lpstr>
      <vt:lpstr>Тема Office</vt:lpstr>
      <vt:lpstr>Диаграмма</vt:lpstr>
      <vt:lpstr> О развитии железнодорожного транспорта на Дальнем Востоке и в Байкальском регионе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Чудинов Андрей Юрьевич</dc:creator>
  <cp:lastModifiedBy>Старичкова</cp:lastModifiedBy>
  <cp:revision>301</cp:revision>
  <dcterms:created xsi:type="dcterms:W3CDTF">2011-05-18T12:32:03Z</dcterms:created>
  <dcterms:modified xsi:type="dcterms:W3CDTF">2011-09-10T04:31:32Z</dcterms:modified>
</cp:coreProperties>
</file>