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6"/>
  </p:notesMasterIdLst>
  <p:sldIdLst>
    <p:sldId id="256" r:id="rId2"/>
    <p:sldId id="278" r:id="rId3"/>
    <p:sldId id="277" r:id="rId4"/>
    <p:sldId id="275" r:id="rId5"/>
    <p:sldId id="276" r:id="rId6"/>
    <p:sldId id="265" r:id="rId7"/>
    <p:sldId id="270" r:id="rId8"/>
    <p:sldId id="271" r:id="rId9"/>
    <p:sldId id="279" r:id="rId10"/>
    <p:sldId id="269" r:id="rId11"/>
    <p:sldId id="280" r:id="rId12"/>
    <p:sldId id="281" r:id="rId13"/>
    <p:sldId id="282" r:id="rId14"/>
    <p:sldId id="272" r:id="rId15"/>
  </p:sldIdLst>
  <p:sldSz cx="9144000" cy="6858000" type="screen4x3"/>
  <p:notesSz cx="6797675" cy="992505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50021"/>
    <a:srgbClr val="3366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 autoAdjust="0"/>
    <p:restoredTop sz="94660" autoAdjust="0"/>
  </p:normalViewPr>
  <p:slideViewPr>
    <p:cSldViewPr>
      <p:cViewPr>
        <p:scale>
          <a:sx n="100" d="100"/>
          <a:sy n="100" d="100"/>
        </p:scale>
        <p:origin x="-420" y="3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72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72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E15CFB88-B21F-4771-A2E0-647D497050AB}" type="datetimeFigureOut">
              <a:rPr lang="ru-RU"/>
              <a:pPr>
                <a:defRPr/>
              </a:pPr>
              <a:t>11.09.2011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1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450" y="4714955"/>
            <a:ext cx="5438775" cy="44657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6734"/>
            <a:ext cx="2946400" cy="49672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9688" y="9426734"/>
            <a:ext cx="2946400" cy="49672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BC27BC2C-DB2C-4753-9CCE-B9FDDCEFCA2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5404520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917575" y="744538"/>
            <a:ext cx="4962525" cy="37211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434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18435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E1A39E8-9E86-4108-B578-050B7C50E195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917575" y="744538"/>
            <a:ext cx="4962525" cy="37211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7650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27651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D1614CD-13ED-4B8F-9094-515D07C0DC15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</a:t>
            </a:fld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917575" y="744538"/>
            <a:ext cx="4962525" cy="37211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9698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29699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9E41FC8-AD55-49BA-A3AB-6536A3C07815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</a:t>
            </a:fld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917575" y="744538"/>
            <a:ext cx="4962525" cy="37211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1746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31747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DA9518E-FF6B-4939-A262-93D15B069B8C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</a:t>
            </a:fld>
            <a:endParaRPr lang="ru-R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917575" y="744538"/>
            <a:ext cx="4962525" cy="37211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3794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33795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741D0CC-299E-48C9-AF41-767312530378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6</a:t>
            </a:fld>
            <a:endParaRPr lang="ru-RU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917575" y="744538"/>
            <a:ext cx="4962525" cy="37211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5842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35843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5CD86D7-8581-4D02-A936-0D963FE0B296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7</a:t>
            </a:fld>
            <a:endParaRPr lang="ru-RU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917575" y="744538"/>
            <a:ext cx="4962525" cy="37211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7890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37891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925868A-F8D3-451C-B3E6-F5344AC9B956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8</a:t>
            </a:fld>
            <a:endParaRPr lang="ru-RU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917575" y="744538"/>
            <a:ext cx="4962525" cy="37211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0962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40963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E548111-37E7-45A8-BEAB-9D499AD3E5D1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10</a:t>
            </a:fld>
            <a:endParaRPr lang="ru-RU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17575" y="744538"/>
            <a:ext cx="4962525" cy="37211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5059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21507" name="Номер слайда 3"/>
          <p:cNvSpPr txBox="1">
            <a:spLocks noGrp="1"/>
          </p:cNvSpPr>
          <p:nvPr/>
        </p:nvSpPr>
        <p:spPr bwMode="auto">
          <a:xfrm>
            <a:off x="3849688" y="9426734"/>
            <a:ext cx="2946400" cy="496729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anchor="b"/>
          <a:lstStyle/>
          <a:p>
            <a:pPr algn="r">
              <a:defRPr/>
            </a:pPr>
            <a:fld id="{C6405ED5-2C43-4757-BD0D-C8BBA6F94595}" type="slidenum">
              <a:rPr lang="ru-RU" sz="1200">
                <a:latin typeface="+mn-lt"/>
              </a:rPr>
              <a:pPr algn="r">
                <a:defRPr/>
              </a:pPr>
              <a:t>11</a:t>
            </a:fld>
            <a:endParaRPr lang="ru-RU" sz="1200">
              <a:latin typeface="+mn-lt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7107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23555" name="Номер слайда 3"/>
          <p:cNvSpPr txBox="1">
            <a:spLocks noGrp="1"/>
          </p:cNvSpPr>
          <p:nvPr/>
        </p:nvSpPr>
        <p:spPr bwMode="auto">
          <a:xfrm>
            <a:off x="3849688" y="9426734"/>
            <a:ext cx="2946400" cy="496729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anchor="b"/>
          <a:lstStyle/>
          <a:p>
            <a:pPr algn="r">
              <a:defRPr/>
            </a:pPr>
            <a:fld id="{2B99F740-27F4-4E44-A240-B2F7B8135CE1}" type="slidenum">
              <a:rPr lang="ru-RU" sz="1200">
                <a:latin typeface="+mn-lt"/>
              </a:rPr>
              <a:pPr algn="r">
                <a:defRPr/>
              </a:pPr>
              <a:t>12</a:t>
            </a:fld>
            <a:endParaRPr lang="ru-RU" sz="1200">
              <a:latin typeface="+mn-lt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9155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25603" name="Номер слайда 3"/>
          <p:cNvSpPr txBox="1">
            <a:spLocks noGrp="1"/>
          </p:cNvSpPr>
          <p:nvPr/>
        </p:nvSpPr>
        <p:spPr bwMode="auto">
          <a:xfrm>
            <a:off x="3849688" y="9426734"/>
            <a:ext cx="2946400" cy="496729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anchor="b"/>
          <a:lstStyle/>
          <a:p>
            <a:pPr algn="r">
              <a:defRPr/>
            </a:pPr>
            <a:fld id="{1D241A3C-F2DC-4558-BD48-6A42E4810B37}" type="slidenum">
              <a:rPr lang="ru-RU" sz="1200">
                <a:latin typeface="+mn-lt"/>
              </a:rPr>
              <a:pPr algn="r">
                <a:defRPr/>
              </a:pPr>
              <a:t>13</a:t>
            </a:fld>
            <a:endParaRPr lang="ru-RU" sz="1200">
              <a:latin typeface="+mn-lt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917575" y="744538"/>
            <a:ext cx="4962525" cy="37211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3010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43011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32E8C6D-7C8E-4991-902D-99A999CCFC21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14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010DCB-DFBF-40CE-886E-5166A6365D59}" type="datetime1">
              <a:rPr lang="ru-RU"/>
              <a:pPr>
                <a:defRPr/>
              </a:pPr>
              <a:t>11.09.2011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E33542-6D3F-4120-9018-D0E61C1BB85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4298B8-89E5-4DBF-92A8-791AECDAC8F1}" type="datetime1">
              <a:rPr lang="ru-RU"/>
              <a:pPr>
                <a:defRPr/>
              </a:pPr>
              <a:t>11.09.2011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A730AD-612A-44FF-ADC9-BD7B478451D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498007-49BC-4CC1-A6A5-5A3E25DD3447}" type="datetime1">
              <a:rPr lang="ru-RU"/>
              <a:pPr>
                <a:defRPr/>
              </a:pPr>
              <a:t>11.09.2011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C43947-EA59-4B41-9610-329C3BDCECA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502BD4-65B4-42D9-8D1A-A5573D411361}" type="datetime1">
              <a:rPr lang="ru-RU"/>
              <a:pPr>
                <a:defRPr/>
              </a:pPr>
              <a:t>11.09.2011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AF6E19-B3BA-48D6-BE6C-95D67EEC282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C8D838-2809-43D5-9512-02DCCB2517DB}" type="datetime1">
              <a:rPr lang="ru-RU"/>
              <a:pPr>
                <a:defRPr/>
              </a:pPr>
              <a:t>11.09.2011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C45D0D-F474-4476-8A4E-44B72F488C7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F30974-D2D0-4319-8599-B02FBAE2983F}" type="datetime1">
              <a:rPr lang="ru-RU"/>
              <a:pPr>
                <a:defRPr/>
              </a:pPr>
              <a:t>11.09.2011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C2CFA6-447D-4342-A910-0DFC29FB3E1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Текст 5"/>
          <p:cNvSpPr>
            <a:spLocks noGrp="1"/>
          </p:cNvSpPr>
          <p:nvPr>
            <p:ph type="body" sz="quarter" idx="13"/>
          </p:nvPr>
        </p:nvSpPr>
        <p:spPr>
          <a:xfrm>
            <a:off x="395288" y="1052513"/>
            <a:ext cx="8353425" cy="4603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C09DFD-6C91-46B4-ABEE-E50D8D086D21}" type="datetime1">
              <a:rPr lang="ru-RU"/>
              <a:pPr>
                <a:defRPr/>
              </a:pPr>
              <a:t>11.09.2011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8AB6A7-B4D1-4A39-9AE1-83B1BBEB35E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228AFF-8290-4AF0-8D7F-13384818B4BA}" type="datetime1">
              <a:rPr lang="ru-RU"/>
              <a:pPr>
                <a:defRPr/>
              </a:pPr>
              <a:t>11.09.2011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844007-D243-409A-8D23-3A9AE25A141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6015F8-AC73-45FB-951F-75828A10285E}" type="datetime1">
              <a:rPr lang="ru-RU"/>
              <a:pPr>
                <a:defRPr/>
              </a:pPr>
              <a:t>11.09.2011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56884A-4952-414F-A487-9F4D016420F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365135-BEEF-4E82-A4E4-A359D7B7B1C8}" type="datetime1">
              <a:rPr lang="ru-RU"/>
              <a:pPr>
                <a:defRPr/>
              </a:pPr>
              <a:t>11.09.2011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926C2C-9817-4CBB-B4E1-29257A6D326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A0D775-D4E0-47C3-A9A1-D152E25FBF97}" type="datetime1">
              <a:rPr lang="ru-RU"/>
              <a:pPr>
                <a:defRPr/>
              </a:pPr>
              <a:t>11.09.2011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AC784B-596E-4936-9E21-BB64209BC44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36C556-C119-442A-A2FC-05141ABBBADF}" type="datetime1">
              <a:rPr lang="ru-RU"/>
              <a:pPr>
                <a:defRPr/>
              </a:pPr>
              <a:t>11.09.2011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238812-8147-455B-98FA-57FC2ABB020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1_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748FC5-C712-48CE-BE1C-5835A3345F37}" type="datetime1">
              <a:rPr lang="ru-RU"/>
              <a:pPr>
                <a:defRPr/>
              </a:pPr>
              <a:t>11.09.2011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1BB17A-E745-45E0-95D6-6B024BEED3C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Текст 5"/>
          <p:cNvSpPr>
            <a:spLocks noGrp="1"/>
          </p:cNvSpPr>
          <p:nvPr>
            <p:ph type="body" sz="quarter" idx="13"/>
          </p:nvPr>
        </p:nvSpPr>
        <p:spPr>
          <a:xfrm>
            <a:off x="395288" y="1052513"/>
            <a:ext cx="8353425" cy="4603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3481E8-87D5-493F-BA9E-BA30273C5B90}" type="datetime1">
              <a:rPr lang="ru-RU"/>
              <a:pPr>
                <a:defRPr/>
              </a:pPr>
              <a:t>11.09.2011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3A4B6C-6303-4AEA-89AE-47BEDEDF4B7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F01AA1F1-E5F4-4EF5-AD88-36FF1F196A74}" type="datetime1">
              <a:rPr lang="ru-RU"/>
              <a:pPr>
                <a:defRPr/>
              </a:pPr>
              <a:t>11.09.2011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56FBC7F0-6D3B-4B76-97D8-4A1865909E1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6.w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060575"/>
            <a:ext cx="8134350" cy="2160588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3200" b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Сценарии развития Восточной Сибири и Дальнего Востока в контексте политической и экономической динамики Азиатско-Тихоокеанского региона</a:t>
            </a:r>
            <a:endParaRPr lang="ru-RU" sz="3200" b="1" dirty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03350" y="4724400"/>
            <a:ext cx="6400800" cy="1465263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1800" b="1" dirty="0" smtClean="0"/>
              <a:t>VII </a:t>
            </a:r>
            <a:r>
              <a:rPr lang="ru-RU" sz="1800" b="1" dirty="0" smtClean="0"/>
              <a:t>Байкальский международный экономический форум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ru-RU" sz="1800" b="1" dirty="0" smtClean="0"/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1800" b="1" dirty="0" smtClean="0"/>
              <a:t>Сентябрь 2011 г.</a:t>
            </a:r>
            <a:endParaRPr lang="ru-RU" sz="1800" b="1" dirty="0"/>
          </a:p>
        </p:txBody>
      </p:sp>
      <p:pic>
        <p:nvPicPr>
          <p:cNvPr id="1026" name="SShow_ctl00CPHctl00" descr="http://www.ras.ru/FStorage/download.aspx?id=0ef10955-b496-48d5-994a-bb141a1ed0c9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91506" y="484039"/>
            <a:ext cx="1152128" cy="7920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7412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419475" y="549275"/>
            <a:ext cx="504825" cy="661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14" name="TextBox 12"/>
          <p:cNvSpPr txBox="1">
            <a:spLocks noChangeArrowheads="1"/>
          </p:cNvSpPr>
          <p:nvPr/>
        </p:nvSpPr>
        <p:spPr bwMode="auto">
          <a:xfrm>
            <a:off x="107950" y="1196975"/>
            <a:ext cx="2663825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1100">
                <a:solidFill>
                  <a:srgbClr val="A50021"/>
                </a:solidFill>
                <a:latin typeface="Calibri" pitchFamily="34" charset="0"/>
              </a:rPr>
              <a:t>Отделение общественных наук РАН</a:t>
            </a:r>
          </a:p>
        </p:txBody>
      </p:sp>
      <p:pic>
        <p:nvPicPr>
          <p:cNvPr id="17415" name="Picture 1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804025" y="620713"/>
            <a:ext cx="2160588" cy="1014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6" name="Picture 2" descr="Шапка бланка ИКСИ рус 300 dpi durk"/>
          <p:cNvPicPr>
            <a:picLocks noChangeAspect="1" noChangeArrowheads="1"/>
          </p:cNvPicPr>
          <p:nvPr/>
        </p:nvPicPr>
        <p:blipFill>
          <a:blip r:embed="rId6"/>
          <a:srcRect l="35223" r="34700" b="25308"/>
          <a:stretch>
            <a:fillRect/>
          </a:stretch>
        </p:blipFill>
        <p:spPr bwMode="auto">
          <a:xfrm>
            <a:off x="4787900" y="620713"/>
            <a:ext cx="1906588" cy="873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17" name="TextBox 13"/>
          <p:cNvSpPr txBox="1">
            <a:spLocks noChangeArrowheads="1"/>
          </p:cNvSpPr>
          <p:nvPr/>
        </p:nvSpPr>
        <p:spPr bwMode="auto">
          <a:xfrm>
            <a:off x="2339975" y="1196975"/>
            <a:ext cx="2663825" cy="428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1100">
                <a:solidFill>
                  <a:srgbClr val="336699"/>
                </a:solidFill>
                <a:latin typeface="Calibri" pitchFamily="34" charset="0"/>
              </a:rPr>
              <a:t>Факультет мировой политики МГУ </a:t>
            </a:r>
          </a:p>
          <a:p>
            <a:pPr algn="ctr"/>
            <a:r>
              <a:rPr lang="ru-RU" sz="1100">
                <a:solidFill>
                  <a:srgbClr val="336699"/>
                </a:solidFill>
                <a:latin typeface="Calibri" pitchFamily="34" charset="0"/>
              </a:rPr>
              <a:t>им. М.В.Ломоносова</a:t>
            </a:r>
            <a:r>
              <a:rPr lang="ru-RU" sz="1100">
                <a:solidFill>
                  <a:schemeClr val="hlink"/>
                </a:solidFill>
                <a:latin typeface="Calibri" pitchFamily="34" charset="0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>
              <a:defRPr/>
            </a:pPr>
            <a:fld id="{CC89956C-6A4F-4E62-8419-6269078F2E4E}" type="slidenum">
              <a:rPr lang="ru-RU"/>
              <a:pPr>
                <a:defRPr/>
              </a:pPr>
              <a:t>2</a:t>
            </a:fld>
            <a:endParaRPr lang="ru-RU"/>
          </a:p>
        </p:txBody>
      </p:sp>
      <p:sp>
        <p:nvSpPr>
          <p:cNvPr id="19458" name="Текст 2"/>
          <p:cNvSpPr>
            <a:spLocks noGrp="1"/>
          </p:cNvSpPr>
          <p:nvPr>
            <p:ph type="body" sz="quarter" idx="13"/>
          </p:nvPr>
        </p:nvSpPr>
        <p:spPr>
          <a:xfrm>
            <a:off x="395288" y="1052513"/>
            <a:ext cx="8353425" cy="5329237"/>
          </a:xfrm>
        </p:spPr>
        <p:txBody>
          <a:bodyPr/>
          <a:lstStyle/>
          <a:p>
            <a:pPr eaLnBrk="1" hangingPunct="1">
              <a:buFont typeface="Arial" charset="0"/>
              <a:buNone/>
            </a:pPr>
            <a:endParaRPr lang="ru-RU" sz="1800" smtClean="0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323850" y="274638"/>
            <a:ext cx="8362950" cy="490537"/>
          </a:xfrm>
          <a:solidFill>
            <a:schemeClr val="accent6"/>
          </a:solidFill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2400" b="1" dirty="0" smtClean="0"/>
              <a:t>Сибирь и Дальний Восток</a:t>
            </a:r>
            <a:endParaRPr lang="ru-RU" sz="2400" b="1" dirty="0"/>
          </a:p>
        </p:txBody>
      </p:sp>
      <p:graphicFrame>
        <p:nvGraphicFramePr>
          <p:cNvPr id="19484" name="Group 28"/>
          <p:cNvGraphicFramePr>
            <a:graphicFrameLocks noGrp="1"/>
          </p:cNvGraphicFramePr>
          <p:nvPr/>
        </p:nvGraphicFramePr>
        <p:xfrm>
          <a:off x="323850" y="836613"/>
          <a:ext cx="8351838" cy="5545138"/>
        </p:xfrm>
        <a:graphic>
          <a:graphicData uri="http://schemas.openxmlformats.org/drawingml/2006/table">
            <a:tbl>
              <a:tblPr/>
              <a:tblGrid>
                <a:gridCol w="2711450"/>
                <a:gridCol w="5640388"/>
              </a:tblGrid>
              <a:tr h="13668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</a:rPr>
                        <a:t>Значение Сибири и Дальнего Востока для Российской Федерации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</a:rPr>
                        <a:t>Сибирь и Дальний Восток – основная пространственная и ресурсная часть современной России, богатая минеральными ресурсами, сельскохозяйственным сырьем, интеллектуальным потенциалом. От того, в каком направлении будут развиваться на этих территориях экономические, инновационные, общественно-политические и социальные процессы, станет все более зависеть место России в мировой экономике и мировой политике.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70C0"/>
                    </a:solidFill>
                  </a:tcPr>
                </a:tc>
              </a:tr>
              <a:tr h="13684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</a:rPr>
                        <a:t>Ресурсный потенциал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</a:rPr>
                        <a:t>В регионах Сибири и Дальнего Востока находятся крупнейшие месторождения углеводородов, угля, алмазов, крупные месторождения черных, цветных и редких металлов и других рудных и нерудных полезных ископаемых. Сибирь и Дальний Восток располагают  огромным энергетическим потенциалом, включая запасы и ресурсы нефти, газа, конденсата, угля, природного урана, ресурсы гидро-, приливной, ветровой, геотермальной энергии, значительный потенциал развития сегментов машиностроения.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70C0"/>
                    </a:solidFill>
                  </a:tcPr>
                </a:tc>
              </a:tr>
              <a:tr h="9683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</a:rPr>
                        <a:t>Проблемы социального развитие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</a:rPr>
                        <a:t>Регионы Сибири и Дальнего Востока отличаются депопуляцией и низкой экономической плотностью территории, слабо развитой транспортной, энергетической, социальной инфраструктурой.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70C0"/>
                    </a:solidFill>
                  </a:tcPr>
                </a:tc>
              </a:tr>
              <a:tr h="18415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</a:rPr>
                        <a:t>Факторы, сдерживающие развитие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</a:rPr>
                        <a:t>Высокая составляющая транспортных затрат при перевозке грузов и пассажиров между дальневосточными регионами и остальной частью России, экстремальные природно-климатические условия. Наличие изолированно работающих энергосистем и энергорайонов, затратность и неэффективность структуры энергоисточников. Неразвитая энергетическая и транспортная инфраструктура прямо или косвенно продолжает оставаться основным ограничителем осуществления любых видов деятельности на Дальнем Востоке и Восточной Сибири, причиной низкой конкурентоспособности произведенных продукции, товаров и услуг.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70C0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078163" y="4365625"/>
            <a:ext cx="4584700" cy="2289175"/>
          </a:xfrm>
          <a:prstGeom prst="rect">
            <a:avLst/>
          </a:prstGeom>
          <a:solidFill>
            <a:schemeClr val="bg2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6626" name="Заголовок 1"/>
          <p:cNvSpPr txBox="1">
            <a:spLocks/>
          </p:cNvSpPr>
          <p:nvPr/>
        </p:nvSpPr>
        <p:spPr bwMode="auto">
          <a:xfrm>
            <a:off x="2411413" y="115888"/>
            <a:ext cx="6481762" cy="72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ru-RU" sz="2000" b="1">
                <a:latin typeface="Calibri" pitchFamily="34" charset="0"/>
              </a:rPr>
              <a:t>Видение будущего: три сценария развития Восточной Сибири и Дальнего Востока в 2011-2030 гг. </a:t>
            </a:r>
          </a:p>
        </p:txBody>
      </p:sp>
      <p:sp>
        <p:nvSpPr>
          <p:cNvPr id="26627" name="Заголовок 1"/>
          <p:cNvSpPr txBox="1">
            <a:spLocks/>
          </p:cNvSpPr>
          <p:nvPr/>
        </p:nvSpPr>
        <p:spPr bwMode="auto">
          <a:xfrm>
            <a:off x="179388" y="1268413"/>
            <a:ext cx="2232025" cy="5329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ru-RU" sz="1600" b="1">
                <a:solidFill>
                  <a:srgbClr val="002060"/>
                </a:solidFill>
                <a:cs typeface="Arial" charset="0"/>
              </a:rPr>
              <a:t>Проработаны три сценария развития Восточной Сибири и Дальнего Востока, различающихся по интенсивности и масштабам освоения  энергетических и минерально-сырьевых ресурсов, по технологической основе их освоения, по развитию машиностроения, науки и образования</a:t>
            </a:r>
          </a:p>
          <a:p>
            <a:endParaRPr lang="ru-RU" sz="1600" b="1">
              <a:solidFill>
                <a:srgbClr val="002060"/>
              </a:solidFill>
              <a:cs typeface="Arial" charset="0"/>
            </a:endParaRPr>
          </a:p>
          <a:p>
            <a:endParaRPr lang="ru-RU" sz="1600" b="1">
              <a:solidFill>
                <a:srgbClr val="002060"/>
              </a:solidFill>
              <a:cs typeface="Arial" charset="0"/>
            </a:endParaRPr>
          </a:p>
        </p:txBody>
      </p:sp>
      <p:cxnSp>
        <p:nvCxnSpPr>
          <p:cNvPr id="9" name="Прямая соединительная линия 8"/>
          <p:cNvCxnSpPr/>
          <p:nvPr/>
        </p:nvCxnSpPr>
        <p:spPr>
          <a:xfrm>
            <a:off x="250825" y="1011238"/>
            <a:ext cx="8642350" cy="0"/>
          </a:xfrm>
          <a:prstGeom prst="line">
            <a:avLst/>
          </a:prstGeom>
          <a:ln w="19050" cmpd="dbl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6629" name="Группа 12"/>
          <p:cNvGrpSpPr>
            <a:grpSpLocks/>
          </p:cNvGrpSpPr>
          <p:nvPr/>
        </p:nvGrpSpPr>
        <p:grpSpPr bwMode="auto">
          <a:xfrm>
            <a:off x="3222625" y="4365625"/>
            <a:ext cx="4805363" cy="2546350"/>
            <a:chOff x="84123" y="520379"/>
            <a:chExt cx="8628461" cy="6005016"/>
          </a:xfrm>
        </p:grpSpPr>
        <p:sp>
          <p:nvSpPr>
            <p:cNvPr id="14" name="Прямоугольник 13"/>
            <p:cNvSpPr/>
            <p:nvPr/>
          </p:nvSpPr>
          <p:spPr>
            <a:xfrm>
              <a:off x="178190" y="3440524"/>
              <a:ext cx="3600179" cy="2160160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600"/>
            </a:p>
          </p:txBody>
        </p:sp>
        <p:sp>
          <p:nvSpPr>
            <p:cNvPr id="15" name="Прямоугольник 14"/>
            <p:cNvSpPr/>
            <p:nvPr/>
          </p:nvSpPr>
          <p:spPr>
            <a:xfrm>
              <a:off x="3778370" y="1044508"/>
              <a:ext cx="3816819" cy="2377299"/>
            </a:xfrm>
            <a:prstGeom prst="rect">
              <a:avLst/>
            </a:pr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600" dirty="0">
                <a:solidFill>
                  <a:schemeClr val="tx2"/>
                </a:solidFill>
              </a:endParaRPr>
            </a:p>
          </p:txBody>
        </p:sp>
        <p:sp>
          <p:nvSpPr>
            <p:cNvPr id="16" name="Прямоугольник 15"/>
            <p:cNvSpPr/>
            <p:nvPr/>
          </p:nvSpPr>
          <p:spPr>
            <a:xfrm>
              <a:off x="178190" y="1044508"/>
              <a:ext cx="3600179" cy="2384786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600"/>
            </a:p>
          </p:txBody>
        </p:sp>
        <p:sp>
          <p:nvSpPr>
            <p:cNvPr id="17" name="Стрелка вверх 16"/>
            <p:cNvSpPr/>
            <p:nvPr/>
          </p:nvSpPr>
          <p:spPr>
            <a:xfrm>
              <a:off x="3527526" y="1044508"/>
              <a:ext cx="504539" cy="4537456"/>
            </a:xfrm>
            <a:prstGeom prst="upArrow">
              <a:avLst/>
            </a:prstGeom>
            <a:gradFill>
              <a:gsLst>
                <a:gs pos="0">
                  <a:schemeClr val="tx2">
                    <a:lumMod val="75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16200000" scaled="0"/>
            </a:gradFill>
            <a:ln w="6350">
              <a:solidFill>
                <a:schemeClr val="tx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600"/>
            </a:p>
          </p:txBody>
        </p:sp>
        <p:sp>
          <p:nvSpPr>
            <p:cNvPr id="26641" name="Стрелка вверх 17"/>
            <p:cNvSpPr>
              <a:spLocks noChangeArrowheads="1"/>
            </p:cNvSpPr>
            <p:nvPr/>
          </p:nvSpPr>
          <p:spPr bwMode="auto">
            <a:xfrm rot="5400000">
              <a:off x="3578108" y="-230130"/>
              <a:ext cx="619660" cy="7416823"/>
            </a:xfrm>
            <a:prstGeom prst="upArrow">
              <a:avLst>
                <a:gd name="adj1" fmla="val 50000"/>
                <a:gd name="adj2" fmla="val 49982"/>
              </a:avLst>
            </a:prstGeom>
            <a:gradFill rotWithShape="0">
              <a:gsLst>
                <a:gs pos="0">
                  <a:srgbClr val="17375E"/>
                </a:gs>
                <a:gs pos="50000">
                  <a:srgbClr val="C2D1ED"/>
                </a:gs>
                <a:gs pos="100000">
                  <a:srgbClr val="E1E8F5"/>
                </a:gs>
              </a:gsLst>
              <a:lin ang="16200000"/>
            </a:gradFill>
            <a:ln w="6350" algn="ctr">
              <a:solidFill>
                <a:srgbClr val="17375E"/>
              </a:solidFill>
              <a:miter lim="800000"/>
              <a:headEnd/>
              <a:tailEnd/>
            </a:ln>
          </p:spPr>
          <p:txBody>
            <a:bodyPr rot="10800000" vert="eaVert" anchor="ctr"/>
            <a:lstStyle/>
            <a:p>
              <a:pPr algn="ctr"/>
              <a:endParaRPr lang="ru-RU" sz="1600">
                <a:solidFill>
                  <a:srgbClr val="FFFFFF"/>
                </a:solidFill>
                <a:latin typeface="Calibri" pitchFamily="34" charset="0"/>
              </a:endParaRPr>
            </a:p>
          </p:txBody>
        </p:sp>
        <p:sp>
          <p:nvSpPr>
            <p:cNvPr id="26642" name="TextBox 9"/>
            <p:cNvSpPr txBox="1">
              <a:spLocks noChangeArrowheads="1"/>
            </p:cNvSpPr>
            <p:nvPr/>
          </p:nvSpPr>
          <p:spPr bwMode="auto">
            <a:xfrm>
              <a:off x="2636574" y="520379"/>
              <a:ext cx="5195654" cy="6530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ru-RU" sz="1200">
                  <a:latin typeface="Calibri" pitchFamily="34" charset="0"/>
                </a:rPr>
                <a:t>Интенсивность освоения ресурсов</a:t>
              </a:r>
            </a:p>
          </p:txBody>
        </p:sp>
        <p:sp>
          <p:nvSpPr>
            <p:cNvPr id="26643" name="TextBox 10"/>
            <p:cNvSpPr txBox="1">
              <a:spLocks noChangeArrowheads="1"/>
            </p:cNvSpPr>
            <p:nvPr/>
          </p:nvSpPr>
          <p:spPr bwMode="auto">
            <a:xfrm>
              <a:off x="4032789" y="3525688"/>
              <a:ext cx="4163933" cy="6530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ru-RU" sz="1200">
                  <a:latin typeface="Calibri" pitchFamily="34" charset="0"/>
                </a:rPr>
                <a:t>Технологическая основа</a:t>
              </a:r>
            </a:p>
          </p:txBody>
        </p:sp>
        <p:sp>
          <p:nvSpPr>
            <p:cNvPr id="21" name="Прямоугольник 20"/>
            <p:cNvSpPr/>
            <p:nvPr/>
          </p:nvSpPr>
          <p:spPr>
            <a:xfrm>
              <a:off x="84123" y="3009991"/>
              <a:ext cx="1661842" cy="861068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1200" b="1" dirty="0" smtClean="0">
                  <a:solidFill>
                    <a:schemeClr val="tx1"/>
                  </a:solidFill>
                </a:rPr>
                <a:t>старая</a:t>
              </a:r>
              <a:endParaRPr lang="ru-RU" sz="1200" b="1" dirty="0">
                <a:solidFill>
                  <a:schemeClr val="tx1"/>
                </a:solidFill>
              </a:endParaRPr>
            </a:p>
          </p:txBody>
        </p:sp>
        <p:sp>
          <p:nvSpPr>
            <p:cNvPr id="22" name="Прямоугольник 21"/>
            <p:cNvSpPr/>
            <p:nvPr/>
          </p:nvSpPr>
          <p:spPr>
            <a:xfrm>
              <a:off x="5787972" y="3096097"/>
              <a:ext cx="1909834" cy="6926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1200" b="1" dirty="0" smtClean="0">
                  <a:solidFill>
                    <a:schemeClr val="tx2">
                      <a:lumMod val="75000"/>
                    </a:schemeClr>
                  </a:solidFill>
                </a:rPr>
                <a:t>новая</a:t>
              </a:r>
              <a:endParaRPr lang="ru-RU" sz="1200" b="1" dirty="0">
                <a:solidFill>
                  <a:schemeClr val="tx2">
                    <a:lumMod val="75000"/>
                  </a:schemeClr>
                </a:solidFill>
              </a:endParaRPr>
            </a:p>
          </p:txBody>
        </p:sp>
        <p:sp>
          <p:nvSpPr>
            <p:cNvPr id="23" name="Прямоугольник 22"/>
            <p:cNvSpPr/>
            <p:nvPr/>
          </p:nvSpPr>
          <p:spPr>
            <a:xfrm rot="16200000">
              <a:off x="2487012" y="1696422"/>
              <a:ext cx="2115232" cy="68412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1200" b="1" dirty="0" smtClean="0">
                  <a:solidFill>
                    <a:schemeClr val="tx2">
                      <a:lumMod val="75000"/>
                    </a:schemeClr>
                  </a:solidFill>
                </a:rPr>
                <a:t>высокая</a:t>
              </a:r>
              <a:endParaRPr lang="ru-RU" sz="1200" b="1" dirty="0">
                <a:solidFill>
                  <a:schemeClr val="tx2">
                    <a:lumMod val="75000"/>
                  </a:schemeClr>
                </a:solidFill>
              </a:endParaRPr>
            </a:p>
          </p:txBody>
        </p:sp>
        <p:sp>
          <p:nvSpPr>
            <p:cNvPr id="24" name="Прямоугольник 23"/>
            <p:cNvSpPr/>
            <p:nvPr/>
          </p:nvSpPr>
          <p:spPr>
            <a:xfrm rot="16200000">
              <a:off x="2623660" y="4255292"/>
              <a:ext cx="1841938" cy="68412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1200" b="1" dirty="0" smtClean="0">
                  <a:solidFill>
                    <a:schemeClr val="accent1">
                      <a:lumMod val="20000"/>
                      <a:lumOff val="80000"/>
                    </a:schemeClr>
                  </a:solidFill>
                </a:rPr>
                <a:t>низкая</a:t>
              </a:r>
              <a:endParaRPr lang="ru-RU" sz="1200" b="1" dirty="0">
                <a:solidFill>
                  <a:schemeClr val="accent1">
                    <a:lumMod val="20000"/>
                    <a:lumOff val="80000"/>
                  </a:schemeClr>
                </a:solidFill>
              </a:endParaRPr>
            </a:p>
          </p:txBody>
        </p:sp>
        <p:sp>
          <p:nvSpPr>
            <p:cNvPr id="26648" name="TextBox 16"/>
            <p:cNvSpPr txBox="1">
              <a:spLocks noChangeArrowheads="1"/>
            </p:cNvSpPr>
            <p:nvPr/>
          </p:nvSpPr>
          <p:spPr bwMode="auto">
            <a:xfrm>
              <a:off x="415265" y="4100853"/>
              <a:ext cx="2446150" cy="13786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ru-RU" sz="1600" b="1">
                  <a:solidFill>
                    <a:schemeClr val="bg1"/>
                  </a:solidFill>
                  <a:latin typeface="Arial Narrow" pitchFamily="34" charset="0"/>
                </a:rPr>
                <a:t>Падение </a:t>
              </a:r>
            </a:p>
            <a:p>
              <a:pPr algn="ctr"/>
              <a:r>
                <a:rPr lang="ru-RU" sz="1600" b="1">
                  <a:solidFill>
                    <a:schemeClr val="bg1"/>
                  </a:solidFill>
                  <a:latin typeface="Arial Narrow" pitchFamily="34" charset="0"/>
                </a:rPr>
                <a:t>в пропасть</a:t>
              </a:r>
            </a:p>
          </p:txBody>
        </p:sp>
        <p:sp>
          <p:nvSpPr>
            <p:cNvPr id="26" name="TextBox 17"/>
            <p:cNvSpPr txBox="1"/>
            <p:nvPr/>
          </p:nvSpPr>
          <p:spPr>
            <a:xfrm>
              <a:off x="4319964" y="1347755"/>
              <a:ext cx="2936014" cy="1377709"/>
            </a:xfrm>
            <a:prstGeom prst="rect">
              <a:avLst/>
            </a:prstGeom>
            <a:noFill/>
          </p:spPr>
          <p:txBody>
            <a:bodyPr>
              <a:spAutoFit/>
            </a:bodyPr>
            <a:lstStyle>
              <a:defPPr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1600" b="1" dirty="0" smtClean="0">
                  <a:solidFill>
                    <a:schemeClr val="tx2">
                      <a:lumMod val="75000"/>
                    </a:schemeClr>
                  </a:solidFill>
                  <a:latin typeface="Arial Narrow" pitchFamily="34" charset="0"/>
                </a:rPr>
                <a:t>Новые возможности</a:t>
              </a:r>
              <a:endParaRPr lang="ru-RU" sz="1600" b="1" dirty="0">
                <a:solidFill>
                  <a:schemeClr val="tx2">
                    <a:lumMod val="75000"/>
                  </a:schemeClr>
                </a:solidFill>
                <a:latin typeface="Arial Narrow" pitchFamily="34" charset="0"/>
              </a:endParaRPr>
            </a:p>
          </p:txBody>
        </p:sp>
        <p:sp>
          <p:nvSpPr>
            <p:cNvPr id="27" name="TextBox 18"/>
            <p:cNvSpPr txBox="1"/>
            <p:nvPr/>
          </p:nvSpPr>
          <p:spPr>
            <a:xfrm>
              <a:off x="340668" y="1239184"/>
              <a:ext cx="2519841" cy="1377709"/>
            </a:xfrm>
            <a:prstGeom prst="rect">
              <a:avLst/>
            </a:prstGeom>
            <a:noFill/>
          </p:spPr>
          <p:txBody>
            <a:bodyPr>
              <a:spAutoFit/>
            </a:bodyPr>
            <a:lstStyle>
              <a:defPPr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1600" b="1" dirty="0" smtClean="0">
                  <a:solidFill>
                    <a:schemeClr val="tx2">
                      <a:lumMod val="75000"/>
                    </a:schemeClr>
                  </a:solidFill>
                  <a:latin typeface="Arial Narrow" pitchFamily="34" charset="0"/>
                </a:rPr>
                <a:t>От инерции</a:t>
              </a: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1600" b="1" dirty="0" smtClean="0">
                  <a:solidFill>
                    <a:schemeClr val="tx2">
                      <a:lumMod val="75000"/>
                    </a:schemeClr>
                  </a:solidFill>
                  <a:latin typeface="Arial Narrow" pitchFamily="34" charset="0"/>
                </a:rPr>
                <a:t>к стагнации</a:t>
              </a:r>
              <a:endParaRPr lang="ru-RU" sz="1600" b="1" dirty="0">
                <a:solidFill>
                  <a:schemeClr val="tx2">
                    <a:lumMod val="75000"/>
                  </a:schemeClr>
                </a:solidFill>
                <a:latin typeface="Arial Narrow" pitchFamily="34" charset="0"/>
              </a:endParaRPr>
            </a:p>
          </p:txBody>
        </p:sp>
        <p:cxnSp>
          <p:nvCxnSpPr>
            <p:cNvPr id="28" name="Прямая соединительная линия 27"/>
            <p:cNvCxnSpPr/>
            <p:nvPr/>
          </p:nvCxnSpPr>
          <p:spPr>
            <a:xfrm rot="10800000">
              <a:off x="2772144" y="2564480"/>
              <a:ext cx="863700" cy="722550"/>
            </a:xfrm>
            <a:prstGeom prst="line">
              <a:avLst/>
            </a:prstGeom>
            <a:ln w="3810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Дуга 28"/>
            <p:cNvSpPr/>
            <p:nvPr/>
          </p:nvSpPr>
          <p:spPr>
            <a:xfrm>
              <a:off x="2663825" y="1430118"/>
              <a:ext cx="6048759" cy="1740854"/>
            </a:xfrm>
            <a:prstGeom prst="arc">
              <a:avLst>
                <a:gd name="adj1" fmla="val 10596770"/>
                <a:gd name="adj2" fmla="val 16191745"/>
              </a:avLst>
            </a:prstGeom>
            <a:ln w="38100">
              <a:solidFill>
                <a:schemeClr val="tx1">
                  <a:lumMod val="65000"/>
                  <a:lumOff val="35000"/>
                </a:schemeClr>
              </a:solidFill>
              <a:prstDash val="dash"/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>
              <a:defPPr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600"/>
            </a:p>
          </p:txBody>
        </p:sp>
        <p:sp>
          <p:nvSpPr>
            <p:cNvPr id="30" name="Дуга 29"/>
            <p:cNvSpPr/>
            <p:nvPr/>
          </p:nvSpPr>
          <p:spPr>
            <a:xfrm rot="11839923" flipV="1">
              <a:off x="1180793" y="2441028"/>
              <a:ext cx="1724567" cy="4084367"/>
            </a:xfrm>
            <a:prstGeom prst="arc">
              <a:avLst>
                <a:gd name="adj1" fmla="val 16076184"/>
                <a:gd name="adj2" fmla="val 223385"/>
              </a:avLst>
            </a:prstGeom>
            <a:ln w="38100">
              <a:gradFill>
                <a:gsLst>
                  <a:gs pos="0">
                    <a:schemeClr val="tx1">
                      <a:lumMod val="65000"/>
                      <a:lumOff val="35000"/>
                    </a:schemeClr>
                  </a:gs>
                  <a:gs pos="50000">
                    <a:schemeClr val="accent1">
                      <a:tint val="44500"/>
                      <a:satMod val="160000"/>
                    </a:schemeClr>
                  </a:gs>
                  <a:gs pos="100000">
                    <a:schemeClr val="accent1">
                      <a:tint val="23500"/>
                      <a:satMod val="160000"/>
                    </a:schemeClr>
                  </a:gs>
                </a:gsLst>
                <a:lin ang="5400000" scaled="0"/>
              </a:gradFill>
              <a:prstDash val="dash"/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>
              <a:defPPr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600" dirty="0">
                <a:solidFill>
                  <a:schemeClr val="bg1"/>
                </a:solidFill>
              </a:endParaRPr>
            </a:p>
          </p:txBody>
        </p:sp>
        <p:sp>
          <p:nvSpPr>
            <p:cNvPr id="31" name="Дуга 30"/>
            <p:cNvSpPr/>
            <p:nvPr/>
          </p:nvSpPr>
          <p:spPr>
            <a:xfrm rot="11839923" flipV="1">
              <a:off x="1897649" y="2824316"/>
              <a:ext cx="1490795" cy="3338742"/>
            </a:xfrm>
            <a:prstGeom prst="arc">
              <a:avLst>
                <a:gd name="adj1" fmla="val 16076184"/>
                <a:gd name="adj2" fmla="val 223385"/>
              </a:avLst>
            </a:prstGeom>
            <a:ln w="38100">
              <a:gradFill>
                <a:gsLst>
                  <a:gs pos="0">
                    <a:schemeClr val="tx1">
                      <a:lumMod val="65000"/>
                      <a:lumOff val="35000"/>
                    </a:schemeClr>
                  </a:gs>
                  <a:gs pos="50000">
                    <a:schemeClr val="accent1">
                      <a:tint val="44500"/>
                      <a:satMod val="160000"/>
                    </a:schemeClr>
                  </a:gs>
                  <a:gs pos="100000">
                    <a:schemeClr val="accent1">
                      <a:tint val="23500"/>
                      <a:satMod val="160000"/>
                    </a:schemeClr>
                  </a:gs>
                </a:gsLst>
                <a:lin ang="5400000" scaled="0"/>
              </a:gradFill>
              <a:prstDash val="dash"/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>
              <a:defPPr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600" dirty="0">
                <a:solidFill>
                  <a:schemeClr val="bg1"/>
                </a:solidFill>
              </a:endParaRPr>
            </a:p>
          </p:txBody>
        </p:sp>
      </p:grpSp>
      <p:sp>
        <p:nvSpPr>
          <p:cNvPr id="32" name="Прямоугольник 31"/>
          <p:cNvSpPr/>
          <p:nvPr/>
        </p:nvSpPr>
        <p:spPr>
          <a:xfrm>
            <a:off x="2411413" y="3213100"/>
            <a:ext cx="1524000" cy="1008063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 smtClean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Новые возможности</a:t>
            </a:r>
            <a:endParaRPr lang="ru-RU" sz="1600" dirty="0">
              <a:solidFill>
                <a:sysClr val="windowText" lastClr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3" name="Прямоугольник 32"/>
          <p:cNvSpPr/>
          <p:nvPr/>
        </p:nvSpPr>
        <p:spPr>
          <a:xfrm>
            <a:off x="2411413" y="1122363"/>
            <a:ext cx="1512887" cy="1011237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 smtClean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От инерции к стагнации</a:t>
            </a:r>
            <a:endParaRPr lang="ru-RU" sz="1600" dirty="0">
              <a:solidFill>
                <a:sysClr val="windowText" lastClr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4" name="Прямоугольник 33"/>
          <p:cNvSpPr/>
          <p:nvPr/>
        </p:nvSpPr>
        <p:spPr>
          <a:xfrm>
            <a:off x="2411413" y="2205038"/>
            <a:ext cx="1509712" cy="915987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 smtClean="0">
                <a:latin typeface="Arial" pitchFamily="34" charset="0"/>
                <a:cs typeface="Arial" pitchFamily="34" charset="0"/>
              </a:rPr>
              <a:t>Падение в пропасть</a:t>
            </a:r>
            <a:endParaRPr lang="ru-RU" sz="16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5393" name="Rectangle 33"/>
          <p:cNvSpPr>
            <a:spLocks noChangeArrowheads="1"/>
          </p:cNvSpPr>
          <p:nvPr/>
        </p:nvSpPr>
        <p:spPr bwMode="auto">
          <a:xfrm>
            <a:off x="3995738" y="1133475"/>
            <a:ext cx="4897437" cy="1000125"/>
          </a:xfrm>
          <a:prstGeom prst="rect">
            <a:avLst/>
          </a:prstGeom>
          <a:solidFill>
            <a:schemeClr val="bg2"/>
          </a:solidFill>
          <a:ln w="9525">
            <a:solidFill>
              <a:schemeClr val="bg1">
                <a:lumMod val="85000"/>
              </a:schemeClr>
            </a:solidFill>
            <a:miter lim="800000"/>
            <a:headEnd/>
            <a:tailEnd/>
          </a:ln>
          <a:effectLst/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dirty="0">
                <a:latin typeface="+mn-lt"/>
              </a:rPr>
              <a:t>Попытки освоения ресурсов без существенного улучшения инфраструктурной и технологической основы в условиях, когда мировая экономика развивается без крупных потрясений. </a:t>
            </a:r>
          </a:p>
        </p:txBody>
      </p:sp>
      <p:sp>
        <p:nvSpPr>
          <p:cNvPr id="15394" name="Rectangle 34"/>
          <p:cNvSpPr>
            <a:spLocks noChangeArrowheads="1"/>
          </p:cNvSpPr>
          <p:nvPr/>
        </p:nvSpPr>
        <p:spPr bwMode="auto">
          <a:xfrm>
            <a:off x="3995738" y="2205038"/>
            <a:ext cx="4897437" cy="915987"/>
          </a:xfrm>
          <a:prstGeom prst="rect">
            <a:avLst/>
          </a:prstGeom>
          <a:solidFill>
            <a:schemeClr val="bg2"/>
          </a:solidFill>
          <a:ln w="9525">
            <a:solidFill>
              <a:schemeClr val="bg1">
                <a:lumMod val="50000"/>
              </a:schemeClr>
            </a:solidFill>
            <a:miter lim="800000"/>
            <a:headEnd/>
            <a:tailEnd/>
          </a:ln>
          <a:effectLst/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dirty="0">
                <a:latin typeface="+mn-lt"/>
              </a:rPr>
              <a:t>Бессистемное и фрагментарное освоение природных ресурсов  в условиях мирового экономического кризиса, падения спроса на ресурсы и снижения цен на них </a:t>
            </a:r>
          </a:p>
        </p:txBody>
      </p:sp>
      <p:sp>
        <p:nvSpPr>
          <p:cNvPr id="15395" name="Rectangle 35"/>
          <p:cNvSpPr>
            <a:spLocks noChangeArrowheads="1"/>
          </p:cNvSpPr>
          <p:nvPr/>
        </p:nvSpPr>
        <p:spPr bwMode="auto">
          <a:xfrm>
            <a:off x="3995738" y="3217863"/>
            <a:ext cx="4897437" cy="1003300"/>
          </a:xfrm>
          <a:prstGeom prst="rect">
            <a:avLst/>
          </a:prstGeom>
          <a:solidFill>
            <a:schemeClr val="bg2"/>
          </a:solidFill>
          <a:ln w="9525">
            <a:solidFill>
              <a:schemeClr val="tx2">
                <a:lumMod val="40000"/>
                <a:lumOff val="60000"/>
              </a:schemeClr>
            </a:solidFill>
            <a:miter lim="800000"/>
            <a:headEnd/>
            <a:tailEnd/>
          </a:ln>
          <a:effectLst/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dirty="0">
                <a:latin typeface="+mn-lt"/>
              </a:rPr>
              <a:t>Эффективное сочетание комплексного развития ресурсного потенциала, инфраструктуры, машиностроения, науки и образования 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>
              <a:defRPr/>
            </a:pPr>
            <a:fld id="{1074C17E-2556-4FF4-99D5-C5EE3B256A18}" type="slidenum">
              <a:rPr lang="ru-RU" smtClean="0"/>
              <a:pPr>
                <a:defRPr/>
              </a:pPr>
              <a:t>3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Заголовок 1"/>
          <p:cNvSpPr txBox="1">
            <a:spLocks/>
          </p:cNvSpPr>
          <p:nvPr/>
        </p:nvSpPr>
        <p:spPr bwMode="auto">
          <a:xfrm>
            <a:off x="2411413" y="115888"/>
            <a:ext cx="6732587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ru-RU" sz="2000" b="1">
                <a:latin typeface="Calibri" pitchFamily="34" charset="0"/>
              </a:rPr>
              <a:t>Сценарии развития Восточной Сибири и Дальнего Востока в 2011-2030 гг. </a:t>
            </a:r>
          </a:p>
        </p:txBody>
      </p:sp>
      <p:cxnSp>
        <p:nvCxnSpPr>
          <p:cNvPr id="14" name="Прямая соединительная линия 13"/>
          <p:cNvCxnSpPr/>
          <p:nvPr/>
        </p:nvCxnSpPr>
        <p:spPr>
          <a:xfrm>
            <a:off x="250825" y="981075"/>
            <a:ext cx="8642350" cy="0"/>
          </a:xfrm>
          <a:prstGeom prst="line">
            <a:avLst/>
          </a:prstGeom>
          <a:ln w="19050" cmpd="dbl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4106" name="Group 554"/>
          <p:cNvGraphicFramePr>
            <a:graphicFrameLocks noGrp="1"/>
          </p:cNvGraphicFramePr>
          <p:nvPr/>
        </p:nvGraphicFramePr>
        <p:xfrm>
          <a:off x="107950" y="1052513"/>
          <a:ext cx="8928100" cy="5096044"/>
        </p:xfrm>
        <a:graphic>
          <a:graphicData uri="http://schemas.openxmlformats.org/drawingml/2006/table">
            <a:tbl>
              <a:tblPr/>
              <a:tblGrid>
                <a:gridCol w="1727200"/>
                <a:gridCol w="2232025"/>
                <a:gridCol w="2592388"/>
                <a:gridCol w="2376487"/>
              </a:tblGrid>
              <a:tr h="739340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Показатели</a:t>
                      </a:r>
                    </a:p>
                  </a:txBody>
                  <a:tcPr anchor="ctr" horzOverflow="overflow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От инерции к стагнации</a:t>
                      </a:r>
                    </a:p>
                  </a:txBody>
                  <a:tcPr anchor="ctr" horzOverflow="overflow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latin typeface="Calibri" pitchFamily="34" charset="0"/>
                        </a:rPr>
                        <a:t>Падение в пропасть</a:t>
                      </a:r>
                    </a:p>
                  </a:txBody>
                  <a:tcPr anchor="ctr" horzOverflow="overflow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Новые возможности</a:t>
                      </a:r>
                    </a:p>
                  </a:txBody>
                  <a:tcPr anchor="ctr" horzOverflow="overflow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  <a:tr h="598513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4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Мировая экономика</a:t>
                      </a:r>
                    </a:p>
                  </a:txBody>
                  <a:tcPr anchor="ctr" horzOverflow="overflow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Позитивная динамика в мировой экономике</a:t>
                      </a:r>
                    </a:p>
                  </a:txBody>
                  <a:tcPr horzOverflow="overflow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latin typeface="Calibri" pitchFamily="34" charset="0"/>
                        </a:rPr>
                        <a:t>Вторая волна кризиса, падение спроса и цен на ресурсы</a:t>
                      </a:r>
                    </a:p>
                  </a:txBody>
                  <a:tcPr horzOverflow="overflow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Позитивная динамика в мировой экономике</a:t>
                      </a:r>
                    </a:p>
                  </a:txBody>
                  <a:tcPr horzOverflow="overflow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745571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4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Инфраструктура и технологии</a:t>
                      </a:r>
                    </a:p>
                  </a:txBody>
                  <a:tcPr anchor="ctr" horzOverflow="overflow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Использование старой инфраструктурной и технологической основы</a:t>
                      </a:r>
                    </a:p>
                  </a:txBody>
                  <a:tcPr horzOverflow="overflow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latin typeface="Calibri" pitchFamily="34" charset="0"/>
                        </a:rPr>
                        <a:t>Улучшение инфраструктуры только экспортного направления</a:t>
                      </a:r>
                    </a:p>
                  </a:txBody>
                  <a:tcPr horzOverflow="overflow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Масштабная реализация инфраструктурных проектов, </a:t>
                      </a:r>
                    </a:p>
                  </a:txBody>
                  <a:tcPr horzOverflow="overflow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844960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4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Инвестиционная </a:t>
                      </a:r>
                      <a:r>
                        <a:rPr kumimoji="0" lang="ru-RU" sz="1400" b="1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привлекатель-ность</a:t>
                      </a:r>
                      <a:endParaRPr kumimoji="0" lang="ru-RU" sz="1400" b="1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anchor="ctr" horzOverflow="overflow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Низкая инвестиционная привлекательность</a:t>
                      </a:r>
                    </a:p>
                  </a:txBody>
                  <a:tcPr horzOverflow="overflow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latin typeface="Calibri" pitchFamily="34" charset="0"/>
                        </a:rPr>
                        <a:t>Привлекательны только отдельные проекты с высокой доходностью и высокими рисками</a:t>
                      </a:r>
                    </a:p>
                  </a:txBody>
                  <a:tcPr horzOverflow="overflow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Высокая инвестиционная привлекательность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1161820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4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Инновационное развитие</a:t>
                      </a:r>
                    </a:p>
                  </a:txBody>
                  <a:tcPr anchor="ctr" horzOverflow="overflow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Замедленное инновационное развитие</a:t>
                      </a:r>
                    </a:p>
                  </a:txBody>
                  <a:tcPr horzOverflow="overflow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latin typeface="Calibri" pitchFamily="34" charset="0"/>
                        </a:rPr>
                        <a:t>Инновационное развитие отсутствует</a:t>
                      </a:r>
                    </a:p>
                  </a:txBody>
                  <a:tcPr horzOverflow="overflow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Эффективное соединение ресурсного потенциала, развития науки, образования и ряда сегментов машиностроения и наукоемких технологий</a:t>
                      </a:r>
                    </a:p>
                  </a:txBody>
                  <a:tcPr horzOverflow="overflow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950580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4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Численность населения и качество жизни</a:t>
                      </a:r>
                    </a:p>
                  </a:txBody>
                  <a:tcPr anchor="ctr" horzOverflow="overflow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Депопуляция, преобладание негативного образа будущего в настроениях людей</a:t>
                      </a:r>
                    </a:p>
                  </a:txBody>
                  <a:tcPr horzOverflow="overflow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latin typeface="Calibri" pitchFamily="34" charset="0"/>
                        </a:rPr>
                        <a:t>Снижение численности постоянно проживающего населения, все более масштабное использование иностранной рабочей силы, низкое качество жизни</a:t>
                      </a:r>
                    </a:p>
                  </a:txBody>
                  <a:tcPr horzOverflow="overflow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Значительное улучшение демографической обстановки, повышение качества жизни в регионах</a:t>
                      </a:r>
                    </a:p>
                  </a:txBody>
                  <a:tcPr horzOverflow="overflow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68784BB-03FA-44B4-98F1-A67691ACC059}" type="slidenum">
              <a:rPr lang="ru-RU" smtClean="0"/>
              <a:pPr>
                <a:defRPr/>
              </a:pPr>
              <a:t>4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Заголовок 1"/>
          <p:cNvSpPr txBox="1">
            <a:spLocks/>
          </p:cNvSpPr>
          <p:nvPr/>
        </p:nvSpPr>
        <p:spPr bwMode="auto">
          <a:xfrm>
            <a:off x="2411413" y="115888"/>
            <a:ext cx="6337300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ru-RU" sz="2000" b="1">
                <a:latin typeface="Calibri" pitchFamily="34" charset="0"/>
              </a:rPr>
              <a:t>Основные показатели развития регионов Восточной Сибири и российского Дальнего Востока в 2030 г. </a:t>
            </a:r>
          </a:p>
        </p:txBody>
      </p:sp>
      <p:sp>
        <p:nvSpPr>
          <p:cNvPr id="30722" name="Text Box 79"/>
          <p:cNvSpPr txBox="1">
            <a:spLocks noChangeArrowheads="1"/>
          </p:cNvSpPr>
          <p:nvPr/>
        </p:nvSpPr>
        <p:spPr bwMode="auto">
          <a:xfrm>
            <a:off x="179388" y="1268413"/>
            <a:ext cx="2232025" cy="5040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ru-RU" sz="1400" b="1">
                <a:solidFill>
                  <a:srgbClr val="002060"/>
                </a:solidFill>
                <a:cs typeface="Arial" charset="0"/>
              </a:rPr>
              <a:t>Реализация сценария “Новые возможности” приведет к  стратегическому прорыву в развитии регионов Восточной Сибири и российского Дальнего Востока. </a:t>
            </a:r>
          </a:p>
          <a:p>
            <a:endParaRPr lang="ru-RU" sz="1400" b="1">
              <a:solidFill>
                <a:srgbClr val="002060"/>
              </a:solidFill>
              <a:cs typeface="Arial" charset="0"/>
            </a:endParaRPr>
          </a:p>
          <a:p>
            <a:r>
              <a:rPr lang="ru-RU" sz="1400" b="1">
                <a:solidFill>
                  <a:srgbClr val="002060"/>
                </a:solidFill>
                <a:cs typeface="Arial" charset="0"/>
              </a:rPr>
              <a:t>Совокупный ВРП регионов к 2030 г. возрастет в 5-6 раз по сравнению с 2009 г., а среднедушевой ВРП увеличится с 17 до </a:t>
            </a:r>
            <a:r>
              <a:rPr lang="en-US" sz="1400" b="1">
                <a:solidFill>
                  <a:srgbClr val="002060"/>
                </a:solidFill>
                <a:cs typeface="Arial" charset="0"/>
              </a:rPr>
              <a:t>48</a:t>
            </a:r>
            <a:r>
              <a:rPr lang="ru-RU" sz="1400" b="1">
                <a:solidFill>
                  <a:srgbClr val="002060"/>
                </a:solidFill>
                <a:cs typeface="Arial" charset="0"/>
              </a:rPr>
              <a:t> тыс. долл. США. При этом численность населения вырастет в 1,5 раза по сравнению с уровнем 2010 г. </a:t>
            </a:r>
          </a:p>
          <a:p>
            <a:endParaRPr lang="ru-RU" sz="1400" b="1">
              <a:solidFill>
                <a:srgbClr val="002060"/>
              </a:solidFill>
              <a:cs typeface="Arial" charset="0"/>
            </a:endParaRPr>
          </a:p>
          <a:p>
            <a:endParaRPr lang="ru-RU" sz="1400" b="1">
              <a:solidFill>
                <a:srgbClr val="002060"/>
              </a:solidFill>
              <a:cs typeface="Arial" charset="0"/>
            </a:endParaRPr>
          </a:p>
        </p:txBody>
      </p:sp>
      <p:pic>
        <p:nvPicPr>
          <p:cNvPr id="30723" name="Picture 9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916238" y="3770313"/>
            <a:ext cx="5364162" cy="266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24" name="Picture 9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916238" y="912813"/>
            <a:ext cx="5508625" cy="299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25" name="Text Box 78"/>
          <p:cNvSpPr txBox="1">
            <a:spLocks noChangeArrowheads="1"/>
          </p:cNvSpPr>
          <p:nvPr/>
        </p:nvSpPr>
        <p:spPr bwMode="auto">
          <a:xfrm>
            <a:off x="3124200" y="3656013"/>
            <a:ext cx="1592263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900" i="1">
                <a:latin typeface="Calibri" pitchFamily="34" charset="0"/>
              </a:rPr>
              <a:t>Источник: Росстат, РАН</a:t>
            </a:r>
          </a:p>
        </p:txBody>
      </p:sp>
      <p:sp>
        <p:nvSpPr>
          <p:cNvPr id="30726" name="Text Box 87"/>
          <p:cNvSpPr txBox="1">
            <a:spLocks noChangeArrowheads="1"/>
          </p:cNvSpPr>
          <p:nvPr/>
        </p:nvSpPr>
        <p:spPr bwMode="auto">
          <a:xfrm>
            <a:off x="3124200" y="6437313"/>
            <a:ext cx="1592263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900" i="1">
                <a:latin typeface="Calibri" pitchFamily="34" charset="0"/>
              </a:rPr>
              <a:t>Источник: Росстат, РАН</a:t>
            </a:r>
          </a:p>
        </p:txBody>
      </p:sp>
      <p:sp>
        <p:nvSpPr>
          <p:cNvPr id="30727" name="Прямоугольник 1"/>
          <p:cNvSpPr>
            <a:spLocks noChangeArrowheads="1"/>
          </p:cNvSpPr>
          <p:nvPr/>
        </p:nvSpPr>
        <p:spPr bwMode="auto">
          <a:xfrm>
            <a:off x="350838" y="3884613"/>
            <a:ext cx="457200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Tx/>
              <a:buChar char="•"/>
            </a:pPr>
            <a:endParaRPr lang="ru-RU">
              <a:latin typeface="Calibri" pitchFamily="34" charset="0"/>
            </a:endParaRPr>
          </a:p>
        </p:txBody>
      </p:sp>
      <p:cxnSp>
        <p:nvCxnSpPr>
          <p:cNvPr id="14" name="Прямая соединительная линия 13"/>
          <p:cNvCxnSpPr/>
          <p:nvPr/>
        </p:nvCxnSpPr>
        <p:spPr>
          <a:xfrm>
            <a:off x="250825" y="981075"/>
            <a:ext cx="8642350" cy="0"/>
          </a:xfrm>
          <a:prstGeom prst="line">
            <a:avLst/>
          </a:prstGeom>
          <a:ln w="19050" cmpd="dbl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518A2FB-B8C6-41F4-93F4-1F7BD7E01DC3}" type="slidenum">
              <a:rPr lang="ru-RU" smtClean="0"/>
              <a:pPr>
                <a:defRPr/>
              </a:pPr>
              <a:t>5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/>
          <p:cNvSpPr txBox="1">
            <a:spLocks/>
          </p:cNvSpPr>
          <p:nvPr/>
        </p:nvSpPr>
        <p:spPr>
          <a:xfrm>
            <a:off x="2411413" y="115888"/>
            <a:ext cx="6732587" cy="822325"/>
          </a:xfrm>
          <a:prstGeom prst="rect">
            <a:avLst/>
          </a:prstGeo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ru-RU" sz="2000" b="1" dirty="0">
                <a:latin typeface="+mj-lt"/>
                <a:ea typeface="+mj-ea"/>
                <a:cs typeface="+mj-cs"/>
              </a:rPr>
              <a:t>Потенциальные центры экономического роста в Восточной Сибири и на Дальнем Востоке</a:t>
            </a:r>
          </a:p>
        </p:txBody>
      </p:sp>
      <p:sp>
        <p:nvSpPr>
          <p:cNvPr id="32770" name="Заголовок 1"/>
          <p:cNvSpPr txBox="1">
            <a:spLocks/>
          </p:cNvSpPr>
          <p:nvPr/>
        </p:nvSpPr>
        <p:spPr bwMode="auto">
          <a:xfrm>
            <a:off x="179388" y="1268413"/>
            <a:ext cx="2232025" cy="536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ru-RU" sz="1400" b="1">
                <a:solidFill>
                  <a:srgbClr val="002060"/>
                </a:solidFill>
                <a:cs typeface="Arial" charset="0"/>
              </a:rPr>
              <a:t>На территории Восточной Сибири и Дальнего Востока эксперты выделяют 21 центр экономического роста, в которых могут формироваться инновационные кластеры.</a:t>
            </a:r>
          </a:p>
          <a:p>
            <a:endParaRPr lang="ru-RU" sz="1400" b="1">
              <a:solidFill>
                <a:srgbClr val="002060"/>
              </a:solidFill>
              <a:cs typeface="Arial" charset="0"/>
            </a:endParaRPr>
          </a:p>
          <a:p>
            <a:r>
              <a:rPr lang="ru-RU" sz="1400" b="1">
                <a:solidFill>
                  <a:srgbClr val="002060"/>
                </a:solidFill>
                <a:cs typeface="Arial" charset="0"/>
              </a:rPr>
              <a:t>Необходимо комплексное развитие транспортной, энергетической , информационно -коммуникационной и социальной инфраструктуры данных центров.</a:t>
            </a:r>
          </a:p>
        </p:txBody>
      </p:sp>
      <p:pic>
        <p:nvPicPr>
          <p:cNvPr id="32771" name="Picture 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916238" y="1412875"/>
            <a:ext cx="5400675" cy="4932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7" name="Прямая соединительная линия 6"/>
          <p:cNvCxnSpPr/>
          <p:nvPr/>
        </p:nvCxnSpPr>
        <p:spPr>
          <a:xfrm>
            <a:off x="250825" y="1011238"/>
            <a:ext cx="8642350" cy="0"/>
          </a:xfrm>
          <a:prstGeom prst="line">
            <a:avLst/>
          </a:prstGeom>
          <a:ln w="19050" cmpd="dbl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Номер слайда 1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>
              <a:defRPr/>
            </a:pPr>
            <a:fld id="{E7C4C34F-6DF6-46D1-81EE-84A1B580DD1A}" type="slidenum">
              <a:rPr lang="ru-RU"/>
              <a:pPr>
                <a:defRPr/>
              </a:pPr>
              <a:t>6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Заголовок 1"/>
          <p:cNvSpPr txBox="1">
            <a:spLocks/>
          </p:cNvSpPr>
          <p:nvPr/>
        </p:nvSpPr>
        <p:spPr bwMode="auto">
          <a:xfrm>
            <a:off x="2411413" y="260350"/>
            <a:ext cx="6264275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ru-RU" sz="2000" b="1">
                <a:latin typeface="Calibri" pitchFamily="34" charset="0"/>
              </a:rPr>
              <a:t>Примеры важнейших проектов для реализации сценария </a:t>
            </a:r>
            <a:r>
              <a:rPr lang="en-US" sz="2000" b="1">
                <a:latin typeface="Calibri" pitchFamily="34" charset="0"/>
              </a:rPr>
              <a:t>“</a:t>
            </a:r>
            <a:r>
              <a:rPr lang="ru-RU" sz="2000" b="1">
                <a:latin typeface="Calibri" pitchFamily="34" charset="0"/>
              </a:rPr>
              <a:t>Новые возможности</a:t>
            </a:r>
            <a:r>
              <a:rPr lang="en-US" sz="2000" b="1">
                <a:latin typeface="Calibri" pitchFamily="34" charset="0"/>
              </a:rPr>
              <a:t>”</a:t>
            </a:r>
            <a:endParaRPr lang="ru-RU" sz="2000" b="1">
              <a:latin typeface="Calibri" pitchFamily="34" charset="0"/>
            </a:endParaRPr>
          </a:p>
        </p:txBody>
      </p:sp>
      <p:sp>
        <p:nvSpPr>
          <p:cNvPr id="34818" name="Заголовок 1"/>
          <p:cNvSpPr txBox="1">
            <a:spLocks/>
          </p:cNvSpPr>
          <p:nvPr/>
        </p:nvSpPr>
        <p:spPr bwMode="auto">
          <a:xfrm>
            <a:off x="152401" y="1268413"/>
            <a:ext cx="1899320" cy="4968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ru-RU" sz="1400" b="1" dirty="0">
                <a:solidFill>
                  <a:srgbClr val="002060"/>
                </a:solidFill>
                <a:cs typeface="Arial" charset="0"/>
              </a:rPr>
              <a:t>Реализация проектов по освоению минерально-сырьевой и энергетической базы региона по развитию ряда сегментов машиностроения, инфраструктуры позволит создать основу для развития современных производств продукции с высокой добавленной стоимостью.</a:t>
            </a:r>
          </a:p>
        </p:txBody>
      </p:sp>
      <p:cxnSp>
        <p:nvCxnSpPr>
          <p:cNvPr id="12" name="Прямая соединительная линия 11"/>
          <p:cNvCxnSpPr/>
          <p:nvPr/>
        </p:nvCxnSpPr>
        <p:spPr>
          <a:xfrm>
            <a:off x="250825" y="1011238"/>
            <a:ext cx="8642350" cy="0"/>
          </a:xfrm>
          <a:prstGeom prst="line">
            <a:avLst/>
          </a:prstGeom>
          <a:ln w="19050" cmpd="dbl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5721" name="Group 1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97117688"/>
              </p:ext>
            </p:extLst>
          </p:nvPr>
        </p:nvGraphicFramePr>
        <p:xfrm>
          <a:off x="1907704" y="1052513"/>
          <a:ext cx="6985123" cy="5638800"/>
        </p:xfrm>
        <a:graphic>
          <a:graphicData uri="http://schemas.openxmlformats.org/drawingml/2006/table">
            <a:tbl>
              <a:tblPr/>
              <a:tblGrid>
                <a:gridCol w="1337219"/>
                <a:gridCol w="5647904"/>
              </a:tblGrid>
              <a:tr h="182160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Развитие транспортной инфраструктуры</a:t>
                      </a:r>
                    </a:p>
                  </a:txBody>
                  <a:tcPr anchor="ctr" horzOverflow="overflow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585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Char char="•"/>
                        <a:tabLst/>
                      </a:pPr>
                      <a:r>
                        <a:rPr kumimoji="0" lang="ru-RU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+mn-ea"/>
                          <a:cs typeface="+mn-cs"/>
                        </a:rPr>
                        <a:t>Расширение пропускной способности Транссиба и </a:t>
                      </a:r>
                      <a:r>
                        <a:rPr kumimoji="0" lang="ru-RU" sz="1000" b="0" i="0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+mn-ea"/>
                          <a:cs typeface="+mn-cs"/>
                        </a:rPr>
                        <a:t>БАМа</a:t>
                      </a:r>
                      <a:r>
                        <a:rPr kumimoji="0" lang="ru-RU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+mn-ea"/>
                          <a:cs typeface="+mn-cs"/>
                        </a:rPr>
                        <a:t> в направлении дальневосточных портов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Char char="•"/>
                        <a:tabLst/>
                      </a:pPr>
                      <a:r>
                        <a:rPr kumimoji="0" lang="ru-RU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+mn-ea"/>
                          <a:cs typeface="+mn-cs"/>
                        </a:rPr>
                        <a:t> Развитие </a:t>
                      </a:r>
                      <a:r>
                        <a:rPr kumimoji="0" lang="ru-RU" sz="1000" b="0" i="0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+mn-ea"/>
                          <a:cs typeface="+mn-cs"/>
                        </a:rPr>
                        <a:t>Находкинского</a:t>
                      </a:r>
                      <a:r>
                        <a:rPr kumimoji="0" lang="ru-RU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+mn-ea"/>
                          <a:cs typeface="+mn-cs"/>
                        </a:rPr>
                        <a:t> железнодорожного узла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Char char="•"/>
                        <a:tabLst/>
                      </a:pPr>
                      <a:r>
                        <a:rPr kumimoji="0" lang="ru-RU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+mn-ea"/>
                          <a:cs typeface="+mn-cs"/>
                        </a:rPr>
                        <a:t> Увеличение пропускных мощностей дальневосточных портов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Char char="•"/>
                        <a:tabLst/>
                      </a:pPr>
                      <a:r>
                        <a:rPr kumimoji="0" lang="ru-RU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+mn-ea"/>
                          <a:cs typeface="+mn-cs"/>
                        </a:rPr>
                        <a:t> Комплексная реконструкция и расширение участка Междуреченск – Тайшет для преодоления узкого места на данном участке Транссиба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Char char="•"/>
                        <a:tabLst/>
                        <a:defRPr/>
                      </a:pPr>
                      <a:r>
                        <a:rPr kumimoji="0" lang="ru-RU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+mn-ea"/>
                          <a:cs typeface="+mn-cs"/>
                        </a:rPr>
                        <a:t> Превращение России в транспортный коридор между Азией и Европой и интеграция железнодорожной сети России, Монголии и Китая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Char char="•"/>
                        <a:tabLst/>
                        <a:defRPr/>
                      </a:pPr>
                      <a:r>
                        <a:rPr kumimoji="0" lang="ru-RU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+mn-ea"/>
                          <a:cs typeface="+mn-cs"/>
                        </a:rPr>
                        <a:t> Строительство железной дороги Кызыл – Урумчи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Char char="•"/>
                        <a:tabLst/>
                      </a:pPr>
                      <a:r>
                        <a:rPr kumimoji="0" lang="ru-RU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+mn-ea"/>
                          <a:cs typeface="+mn-cs"/>
                        </a:rPr>
                        <a:t> Создание нового трансграничного перехода между Россией и Китаем </a:t>
                      </a:r>
                      <a:r>
                        <a:rPr kumimoji="0" lang="ru-RU" sz="1000" b="0" i="0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+mn-ea"/>
                          <a:cs typeface="+mn-cs"/>
                        </a:rPr>
                        <a:t>Нижнеленинское</a:t>
                      </a:r>
                      <a:r>
                        <a:rPr kumimoji="0" lang="ru-RU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+mn-ea"/>
                          <a:cs typeface="+mn-cs"/>
                        </a:rPr>
                        <a:t> – </a:t>
                      </a:r>
                      <a:r>
                        <a:rPr kumimoji="0" lang="ru-RU" sz="1000" b="0" i="0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+mn-ea"/>
                          <a:cs typeface="+mn-cs"/>
                        </a:rPr>
                        <a:t>Тунцзян</a:t>
                      </a:r>
                      <a:endParaRPr kumimoji="0" lang="ru-RU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Char char="•"/>
                        <a:tabLst/>
                      </a:pPr>
                      <a:r>
                        <a:rPr kumimoji="0" lang="ru-RU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+mn-ea"/>
                          <a:cs typeface="+mn-cs"/>
                        </a:rPr>
                        <a:t>Строительство ж/д ответвлений от Транссиба и БАМа к </a:t>
                      </a:r>
                      <a:r>
                        <a:rPr kumimoji="0" lang="ru-RU" sz="1000" b="0" i="0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+mn-ea"/>
                          <a:cs typeface="+mn-cs"/>
                        </a:rPr>
                        <a:t>ЦЭРа</a:t>
                      </a:r>
                      <a:r>
                        <a:rPr kumimoji="0" lang="ru-RU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+mn-ea"/>
                          <a:cs typeface="+mn-cs"/>
                        </a:rPr>
                        <a:t> и др.</a:t>
                      </a:r>
                    </a:p>
                  </a:txBody>
                  <a:tcPr horzOverflow="overflow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cap="flat">
                      <a:noFill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E4FB">
                        <a:alpha val="50000"/>
                      </a:srgbClr>
                    </a:solidFill>
                  </a:tcPr>
                </a:tc>
              </a:tr>
              <a:tr h="72864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Развитие энергетической инфраструктуры</a:t>
                      </a:r>
                    </a:p>
                  </a:txBody>
                  <a:tcPr anchor="ctr" horzOverflow="overflow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585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Char char="•"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 Сооружение новых гидростанций и реализация </a:t>
                      </a:r>
                      <a:r>
                        <a:rPr kumimoji="0" lang="ru-RU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гидропотенциала</a:t>
                      </a: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 регионов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Char char="•"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 Развитие существующих и строительство дополнительных трубопроводов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Char char="•"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 Строительство ЛЭП и присоединение обозначенных </a:t>
                      </a:r>
                      <a:r>
                        <a:rPr kumimoji="0" lang="ru-RU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ЦЭРов</a:t>
                      </a: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 к общей сети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Char char="•"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Строительство </a:t>
                      </a:r>
                      <a:r>
                        <a:rPr kumimoji="0" lang="ru-RU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энергомостов</a:t>
                      </a: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 между Россией и Китаем  и др.</a:t>
                      </a:r>
                    </a:p>
                  </a:txBody>
                  <a:tcPr horzOverflow="overflow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1F2FD"/>
                    </a:solidFill>
                  </a:tcPr>
                </a:tc>
              </a:tr>
              <a:tr h="117703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Освоение ресурсной базы</a:t>
                      </a:r>
                    </a:p>
                    <a:p>
                      <a:endParaRPr lang="ru-RU" sz="1200" dirty="0"/>
                    </a:p>
                  </a:txBody>
                  <a:tcPr anchor="ctr" horzOverflow="overflow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585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Char char="•"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 Разработка и освоение </a:t>
                      </a:r>
                    </a:p>
                    <a:p>
                      <a:pPr marL="180975" marR="0" lvl="1" indent="-85725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 угольных месторождений в Иркутской области и Республике Тыва (Восточно-Саянский, </a:t>
                      </a:r>
                      <a:r>
                        <a:rPr kumimoji="0" lang="ru-RU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Тывинский</a:t>
                      </a: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 ЦЭР)</a:t>
                      </a:r>
                    </a:p>
                    <a:p>
                      <a:pPr marL="180975" marR="0" lvl="1" indent="-85725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 железорудных и полиметаллических месторождений в Читинской области и Республике Саха (</a:t>
                      </a:r>
                      <a:r>
                        <a:rPr kumimoji="0" lang="ru-RU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Кодаро-Удоканский</a:t>
                      </a: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, Южно-Якутский, </a:t>
                      </a:r>
                      <a:r>
                        <a:rPr kumimoji="0" lang="ru-RU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Бодайбинский</a:t>
                      </a: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 </a:t>
                      </a:r>
                      <a:r>
                        <a:rPr kumimoji="0" lang="ru-RU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ЦЭРы</a:t>
                      </a: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)</a:t>
                      </a:r>
                    </a:p>
                    <a:p>
                      <a:pPr marL="180975" marR="0" lvl="1" indent="-85725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 месторождений руд цветных металлов в Иркутской области</a:t>
                      </a:r>
                    </a:p>
                    <a:p>
                      <a:pPr marL="180975" marR="0" lvl="1" indent="-85725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 железорудных месторождений в Приморском крае и др.</a:t>
                      </a:r>
                    </a:p>
                  </a:txBody>
                  <a:tcPr horzOverflow="overflow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1F2FD"/>
                    </a:solidFill>
                  </a:tcPr>
                </a:tc>
              </a:tr>
              <a:tr h="1457286">
                <a:tc>
                  <a:txBody>
                    <a:bodyPr/>
                    <a:lstStyle/>
                    <a:p>
                      <a:r>
                        <a:rPr kumimoji="0" lang="ru-RU" sz="12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+mn-ea"/>
                          <a:cs typeface="+mn-cs"/>
                        </a:rPr>
                        <a:t>Развитие ряда сегментов машиностроения</a:t>
                      </a:r>
                    </a:p>
                  </a:txBody>
                  <a:tcPr anchor="ctr" horzOverflow="overflow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585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80975" marR="0" lvl="1" indent="-85725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Строительство космодрома «Восточный» и создание на его базе </a:t>
                      </a:r>
                      <a:r>
                        <a:rPr kumimoji="0" lang="ru-RU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инновационно-промышленного</a:t>
                      </a: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 кластера</a:t>
                      </a:r>
                    </a:p>
                    <a:p>
                      <a:pPr marL="180975" marR="0" lvl="1" indent="-85725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Char char="§"/>
                        <a:tabLst/>
                        <a:defRPr/>
                      </a:pPr>
                      <a:r>
                        <a:rPr kumimoji="0" lang="ru-RU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+mn-ea"/>
                          <a:cs typeface="+mn-cs"/>
                        </a:rPr>
                        <a:t>Реконструкция и строительство предприятий судостроения и судоремонта в Приморском и Хабаровском краях</a:t>
                      </a:r>
                    </a:p>
                    <a:p>
                      <a:pPr marL="180975" marR="0" lvl="1" indent="-85725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Char char="§"/>
                        <a:tabLst/>
                        <a:defRPr/>
                      </a:pPr>
                      <a:r>
                        <a:rPr kumimoji="0" lang="ru-RU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+mn-ea"/>
                          <a:cs typeface="+mn-cs"/>
                        </a:rPr>
                        <a:t>Создание совместного российско-корейского судостроительного объединения (Приморский край)</a:t>
                      </a:r>
                    </a:p>
                    <a:p>
                      <a:pPr marL="180975" marR="0" lvl="1" indent="-85725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0" lang="ru-RU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+mn-ea"/>
                          <a:cs typeface="+mn-cs"/>
                        </a:rPr>
                        <a:t>Организация производства гражданских и военных самолетов (Комсомольск-на-Амуре, Иркутск) и вертолетов (Арсеньев, Улан-Удэ)</a:t>
                      </a:r>
                    </a:p>
                    <a:p>
                      <a:pPr marL="180975" marR="0" lvl="1" indent="-85725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0" lang="ru-RU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+mn-ea"/>
                          <a:cs typeface="+mn-cs"/>
                        </a:rPr>
                        <a:t>Развитие </a:t>
                      </a: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автомобилестроения (</a:t>
                      </a:r>
                      <a:r>
                        <a:rPr lang="ru-RU" sz="1000" dirty="0" smtClean="0"/>
                        <a:t>создание автомобильного производства компанией </a:t>
                      </a:r>
                      <a:r>
                        <a:rPr lang="ru-RU" sz="1000" dirty="0" err="1" smtClean="0"/>
                        <a:t>Sollers</a:t>
                      </a:r>
                      <a:r>
                        <a:rPr lang="ru-RU" sz="1000" dirty="0" smtClean="0"/>
                        <a:t> на «</a:t>
                      </a:r>
                      <a:r>
                        <a:rPr lang="ru-RU" sz="1000" dirty="0" err="1" smtClean="0"/>
                        <a:t>Дальзаводе</a:t>
                      </a:r>
                      <a:r>
                        <a:rPr lang="ru-RU" sz="1000" dirty="0" smtClean="0"/>
                        <a:t>» во</a:t>
                      </a:r>
                      <a:r>
                        <a:rPr lang="ru-RU" sz="1000" baseline="0" dirty="0" smtClean="0"/>
                        <a:t> Владивостоке и др.)</a:t>
                      </a:r>
                      <a:r>
                        <a:rPr lang="ru-RU" sz="1000" dirty="0" smtClean="0"/>
                        <a:t>. </a:t>
                      </a: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1F2FD"/>
                    </a:solidFill>
                  </a:tcPr>
                </a:tc>
              </a:tr>
            </a:tbl>
          </a:graphicData>
        </a:graphic>
      </p:graphicFrame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8D08900-A018-431F-81C8-C01BDF4C9F26}" type="slidenum">
              <a:rPr lang="ru-RU" smtClean="0"/>
              <a:pPr>
                <a:defRPr/>
              </a:pPr>
              <a:t>7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5" name="Picture 22"/>
          <p:cNvPicPr>
            <a:picLocks noChangeAspect="1" noChangeArrowheads="1"/>
          </p:cNvPicPr>
          <p:nvPr/>
        </p:nvPicPr>
        <p:blipFill>
          <a:blip r:embed="rId3"/>
          <a:srcRect l="16606" r="14917"/>
          <a:stretch>
            <a:fillRect/>
          </a:stretch>
        </p:blipFill>
        <p:spPr bwMode="auto">
          <a:xfrm>
            <a:off x="3059113" y="1773238"/>
            <a:ext cx="5341937" cy="4229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Заголовок 1"/>
          <p:cNvSpPr txBox="1">
            <a:spLocks/>
          </p:cNvSpPr>
          <p:nvPr/>
        </p:nvSpPr>
        <p:spPr>
          <a:xfrm>
            <a:off x="2411413" y="115888"/>
            <a:ext cx="6732587" cy="749300"/>
          </a:xfrm>
          <a:prstGeom prst="rect">
            <a:avLst/>
          </a:prstGeom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latin typeface="+mj-lt"/>
                <a:ea typeface="+mj-ea"/>
                <a:cs typeface="+mj-cs"/>
              </a:rPr>
              <a:t>Оценка объема необходимых инвестиций в рамках сценария </a:t>
            </a:r>
            <a:r>
              <a:rPr lang="en-US" sz="2000" b="1" dirty="0">
                <a:latin typeface="+mj-lt"/>
                <a:ea typeface="+mj-ea"/>
                <a:cs typeface="+mj-cs"/>
              </a:rPr>
              <a:t>“</a:t>
            </a:r>
            <a:r>
              <a:rPr lang="ru-RU" sz="2000" b="1" dirty="0">
                <a:latin typeface="+mj-lt"/>
                <a:ea typeface="+mj-ea"/>
                <a:cs typeface="+mj-cs"/>
              </a:rPr>
              <a:t>Новые возможности</a:t>
            </a:r>
            <a:r>
              <a:rPr lang="en-US" sz="2000" b="1" dirty="0">
                <a:latin typeface="+mj-lt"/>
                <a:ea typeface="+mj-ea"/>
                <a:cs typeface="+mj-cs"/>
              </a:rPr>
              <a:t>”</a:t>
            </a:r>
            <a:r>
              <a:rPr lang="ru-RU" sz="2000" b="1" dirty="0">
                <a:latin typeface="+mj-lt"/>
                <a:ea typeface="+mj-ea"/>
                <a:cs typeface="+mj-cs"/>
              </a:rPr>
              <a:t> (2011-2030 гг.)</a:t>
            </a:r>
          </a:p>
        </p:txBody>
      </p:sp>
      <p:sp>
        <p:nvSpPr>
          <p:cNvPr id="36867" name="Заголовок 1"/>
          <p:cNvSpPr txBox="1">
            <a:spLocks/>
          </p:cNvSpPr>
          <p:nvPr/>
        </p:nvSpPr>
        <p:spPr bwMode="auto">
          <a:xfrm>
            <a:off x="179388" y="1268413"/>
            <a:ext cx="2232025" cy="51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ru-RU" sz="1600" b="1">
                <a:solidFill>
                  <a:srgbClr val="002060"/>
                </a:solidFill>
                <a:cs typeface="Arial" charset="0"/>
              </a:rPr>
              <a:t>Реализация инвестиционной программы в рамках сценария «Новые возможности» требует как государственных капиталовложений, так и масштабных частных инвестиций. </a:t>
            </a:r>
          </a:p>
          <a:p>
            <a:endParaRPr lang="ru-RU" sz="1600" b="1">
              <a:solidFill>
                <a:srgbClr val="002060"/>
              </a:solidFill>
              <a:cs typeface="Arial" charset="0"/>
            </a:endParaRPr>
          </a:p>
          <a:p>
            <a:r>
              <a:rPr lang="ru-RU" sz="1600" b="1">
                <a:solidFill>
                  <a:srgbClr val="002060"/>
                </a:solidFill>
                <a:cs typeface="Arial" charset="0"/>
              </a:rPr>
              <a:t>По оценкам экспертов, государственные вложения могут составить только </a:t>
            </a:r>
          </a:p>
          <a:p>
            <a:r>
              <a:rPr lang="ru-RU" sz="1600" b="1">
                <a:solidFill>
                  <a:srgbClr val="002060"/>
                </a:solidFill>
                <a:cs typeface="Arial" charset="0"/>
              </a:rPr>
              <a:t>25-34%</a:t>
            </a:r>
            <a:r>
              <a:rPr lang="en-US" sz="1600" b="1">
                <a:solidFill>
                  <a:srgbClr val="002060"/>
                </a:solidFill>
                <a:cs typeface="Arial" charset="0"/>
              </a:rPr>
              <a:t> </a:t>
            </a:r>
            <a:r>
              <a:rPr lang="ru-RU" sz="1600" b="1">
                <a:solidFill>
                  <a:srgbClr val="002060"/>
                </a:solidFill>
                <a:cs typeface="Arial" charset="0"/>
              </a:rPr>
              <a:t>требуемого объема инвестиций.</a:t>
            </a:r>
          </a:p>
          <a:p>
            <a:endParaRPr lang="ru-RU" sz="1600" b="1">
              <a:solidFill>
                <a:srgbClr val="002060"/>
              </a:solidFill>
              <a:cs typeface="Arial" charset="0"/>
            </a:endParaRPr>
          </a:p>
        </p:txBody>
      </p:sp>
      <p:sp>
        <p:nvSpPr>
          <p:cNvPr id="26" name="Заголовок 1"/>
          <p:cNvSpPr txBox="1">
            <a:spLocks/>
          </p:cNvSpPr>
          <p:nvPr/>
        </p:nvSpPr>
        <p:spPr>
          <a:xfrm>
            <a:off x="3419475" y="5949950"/>
            <a:ext cx="4321175" cy="503238"/>
          </a:xfrm>
          <a:prstGeom prst="rect">
            <a:avLst/>
          </a:prstGeom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000" i="1" dirty="0">
                <a:latin typeface="+mj-lt"/>
                <a:ea typeface="+mj-ea"/>
                <a:cs typeface="+mj-cs"/>
              </a:rPr>
              <a:t>Источники: Институт комплексных стратегических исследований и Институт экономики и организации промышленного производства Сибирского отделения Российской Академии Наук </a:t>
            </a:r>
          </a:p>
        </p:txBody>
      </p:sp>
      <p:cxnSp>
        <p:nvCxnSpPr>
          <p:cNvPr id="29" name="Прямая соединительная линия 28"/>
          <p:cNvCxnSpPr/>
          <p:nvPr/>
        </p:nvCxnSpPr>
        <p:spPr>
          <a:xfrm>
            <a:off x="250825" y="1011238"/>
            <a:ext cx="8642350" cy="0"/>
          </a:xfrm>
          <a:prstGeom prst="line">
            <a:avLst/>
          </a:prstGeom>
          <a:ln w="19050" cmpd="dbl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870" name="Text Box 9"/>
          <p:cNvSpPr txBox="1">
            <a:spLocks noChangeArrowheads="1"/>
          </p:cNvSpPr>
          <p:nvPr/>
        </p:nvSpPr>
        <p:spPr bwMode="auto">
          <a:xfrm>
            <a:off x="4643438" y="4076700"/>
            <a:ext cx="2232025" cy="831850"/>
          </a:xfrm>
          <a:prstGeom prst="rect">
            <a:avLst/>
          </a:prstGeom>
          <a:noFill/>
          <a:ln w="9525">
            <a:solidFill>
              <a:srgbClr val="C0C0C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1200" b="1">
                <a:latin typeface="Arial Narrow" pitchFamily="34" charset="0"/>
              </a:rPr>
              <a:t>Создание транспортной и энергетической инфраструктуры, развитие образования и науки </a:t>
            </a:r>
          </a:p>
        </p:txBody>
      </p:sp>
      <p:sp>
        <p:nvSpPr>
          <p:cNvPr id="36871" name="Text Box 10"/>
          <p:cNvSpPr txBox="1">
            <a:spLocks noChangeArrowheads="1"/>
          </p:cNvSpPr>
          <p:nvPr/>
        </p:nvSpPr>
        <p:spPr bwMode="auto">
          <a:xfrm>
            <a:off x="4643438" y="3068638"/>
            <a:ext cx="2233612" cy="831850"/>
          </a:xfrm>
          <a:prstGeom prst="rect">
            <a:avLst/>
          </a:prstGeom>
          <a:noFill/>
          <a:ln w="9525">
            <a:solidFill>
              <a:srgbClr val="C0C0C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1200" b="1">
                <a:latin typeface="Arial Narrow" pitchFamily="34" charset="0"/>
              </a:rPr>
              <a:t>Строительство новых и модернизация существующих производственных мощностей, развитие технологий</a:t>
            </a:r>
          </a:p>
        </p:txBody>
      </p:sp>
      <p:sp>
        <p:nvSpPr>
          <p:cNvPr id="36872" name="Заголовок 1"/>
          <p:cNvSpPr txBox="1">
            <a:spLocks/>
          </p:cNvSpPr>
          <p:nvPr/>
        </p:nvSpPr>
        <p:spPr bwMode="auto">
          <a:xfrm>
            <a:off x="3205163" y="1163638"/>
            <a:ext cx="4895850" cy="785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ru-RU" sz="1400" b="1">
                <a:latin typeface="Calibri" pitchFamily="34" charset="0"/>
              </a:rPr>
              <a:t>Объем инвестиций, необходимый для обеспечения роста ВРП регионов Восточной Сибири и Дальнего Востока </a:t>
            </a:r>
          </a:p>
          <a:p>
            <a:pPr algn="ctr"/>
            <a:r>
              <a:rPr lang="ru-RU" sz="1400" b="1">
                <a:latin typeface="Calibri" pitchFamily="34" charset="0"/>
              </a:rPr>
              <a:t>в 5-6 раз в 2011-2030 гг.</a:t>
            </a:r>
          </a:p>
        </p:txBody>
      </p:sp>
      <p:sp>
        <p:nvSpPr>
          <p:cNvPr id="36873" name="Line 23"/>
          <p:cNvSpPr>
            <a:spLocks noChangeShapeType="1"/>
          </p:cNvSpPr>
          <p:nvPr/>
        </p:nvSpPr>
        <p:spPr bwMode="auto">
          <a:xfrm flipH="1">
            <a:off x="4283075" y="4508500"/>
            <a:ext cx="360363" cy="0"/>
          </a:xfrm>
          <a:prstGeom prst="line">
            <a:avLst/>
          </a:prstGeom>
          <a:noFill/>
          <a:ln w="9525">
            <a:solidFill>
              <a:srgbClr val="969696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36874" name="Line 24"/>
          <p:cNvSpPr>
            <a:spLocks noChangeShapeType="1"/>
          </p:cNvSpPr>
          <p:nvPr/>
        </p:nvSpPr>
        <p:spPr bwMode="auto">
          <a:xfrm>
            <a:off x="6875463" y="4508500"/>
            <a:ext cx="360362" cy="0"/>
          </a:xfrm>
          <a:prstGeom prst="line">
            <a:avLst/>
          </a:prstGeom>
          <a:noFill/>
          <a:ln w="9525">
            <a:solidFill>
              <a:srgbClr val="969696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36875" name="Line 25"/>
          <p:cNvSpPr>
            <a:spLocks noChangeShapeType="1"/>
          </p:cNvSpPr>
          <p:nvPr/>
        </p:nvSpPr>
        <p:spPr bwMode="auto">
          <a:xfrm flipH="1">
            <a:off x="4283075" y="3429000"/>
            <a:ext cx="360363" cy="0"/>
          </a:xfrm>
          <a:prstGeom prst="line">
            <a:avLst/>
          </a:prstGeom>
          <a:noFill/>
          <a:ln w="9525">
            <a:solidFill>
              <a:srgbClr val="969696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36876" name="Line 26"/>
          <p:cNvSpPr>
            <a:spLocks noChangeShapeType="1"/>
          </p:cNvSpPr>
          <p:nvPr/>
        </p:nvSpPr>
        <p:spPr bwMode="auto">
          <a:xfrm flipV="1">
            <a:off x="6875463" y="3429000"/>
            <a:ext cx="360362" cy="1588"/>
          </a:xfrm>
          <a:prstGeom prst="line">
            <a:avLst/>
          </a:prstGeom>
          <a:noFill/>
          <a:ln w="9525">
            <a:solidFill>
              <a:srgbClr val="969696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3BEE4-688A-4272-80AD-BA11E8C1453A}" type="slidenum">
              <a:rPr lang="ru-RU" smtClean="0"/>
              <a:pPr>
                <a:defRPr/>
              </a:pPr>
              <a:t>8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>
              <a:defRPr/>
            </a:pPr>
            <a:fld id="{C6EAF584-862B-4822-8928-C7B151467DEC}" type="slidenum">
              <a:rPr lang="ru-RU"/>
              <a:pPr>
                <a:defRPr/>
              </a:pPr>
              <a:t>9</a:t>
            </a:fld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3"/>
          </p:nvPr>
        </p:nvSpPr>
        <p:spPr>
          <a:xfrm>
            <a:off x="395288" y="5661025"/>
            <a:ext cx="8353425" cy="360363"/>
          </a:xfrm>
        </p:spPr>
        <p:txBody>
          <a:bodyPr rtlCol="0">
            <a:normAutofit fontScale="47500" lnSpcReduction="20000"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dirty="0" smtClean="0"/>
              <a:t>Динамика инвестиций в новые проекты при реализации сценария ≪Новые возможности≫</a:t>
            </a:r>
            <a:endParaRPr lang="ru-RU" dirty="0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7875"/>
          </a:xfrm>
          <a:solidFill>
            <a:schemeClr val="accent3"/>
          </a:solidFill>
          <a:ln>
            <a:solidFill>
              <a:schemeClr val="accent3"/>
            </a:solidFill>
          </a:ln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2000" dirty="0" smtClean="0"/>
              <a:t>Оценка объема инвестиций, необходимых для развития Сибири</a:t>
            </a:r>
            <a:br>
              <a:rPr lang="ru-RU" sz="2000" dirty="0" smtClean="0"/>
            </a:br>
            <a:r>
              <a:rPr lang="ru-RU" sz="2000" dirty="0" smtClean="0"/>
              <a:t>и Дальнего Востока</a:t>
            </a:r>
            <a:endParaRPr lang="ru-RU" sz="2000" dirty="0"/>
          </a:p>
        </p:txBody>
      </p:sp>
      <p:pic>
        <p:nvPicPr>
          <p:cNvPr id="38916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24000" y="1243013"/>
            <a:ext cx="6096000" cy="4371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Заголовок 1"/>
          <p:cNvSpPr txBox="1">
            <a:spLocks/>
          </p:cNvSpPr>
          <p:nvPr/>
        </p:nvSpPr>
        <p:spPr bwMode="auto">
          <a:xfrm>
            <a:off x="1835150" y="188913"/>
            <a:ext cx="7200900" cy="749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ru-RU" sz="2000" b="1">
                <a:latin typeface="Calibri" pitchFamily="34" charset="0"/>
              </a:rPr>
              <a:t>Формирование условий для развития Восточной Сибири и Дальнего Востока: ряд основных направлений действий</a:t>
            </a:r>
          </a:p>
        </p:txBody>
      </p:sp>
      <p:sp>
        <p:nvSpPr>
          <p:cNvPr id="39938" name="Заголовок 1"/>
          <p:cNvSpPr txBox="1">
            <a:spLocks/>
          </p:cNvSpPr>
          <p:nvPr/>
        </p:nvSpPr>
        <p:spPr bwMode="auto">
          <a:xfrm>
            <a:off x="122238" y="1268413"/>
            <a:ext cx="2289175" cy="3960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ru-RU" sz="1600" b="1">
                <a:solidFill>
                  <a:srgbClr val="002060"/>
                </a:solidFill>
                <a:cs typeface="Arial" charset="0"/>
              </a:rPr>
              <a:t>Для осуществления сценария «Новые возможности» необходимо создать благоприятные условия для стимулирования инвестиционной и инновационной активности компаний.</a:t>
            </a:r>
          </a:p>
        </p:txBody>
      </p:sp>
      <p:sp>
        <p:nvSpPr>
          <p:cNvPr id="39939" name="TextBox 22"/>
          <p:cNvSpPr txBox="1">
            <a:spLocks noChangeArrowheads="1"/>
          </p:cNvSpPr>
          <p:nvPr/>
        </p:nvSpPr>
        <p:spPr bwMode="auto">
          <a:xfrm>
            <a:off x="7092950" y="1916113"/>
            <a:ext cx="574675" cy="277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1200" b="1">
                <a:solidFill>
                  <a:schemeClr val="bg1"/>
                </a:solidFill>
                <a:latin typeface="Calibri" pitchFamily="34" charset="0"/>
              </a:rPr>
              <a:t>590</a:t>
            </a:r>
          </a:p>
        </p:txBody>
      </p:sp>
      <p:sp>
        <p:nvSpPr>
          <p:cNvPr id="39940" name="TextBox 23"/>
          <p:cNvSpPr txBox="1">
            <a:spLocks noChangeArrowheads="1"/>
          </p:cNvSpPr>
          <p:nvPr/>
        </p:nvSpPr>
        <p:spPr bwMode="auto">
          <a:xfrm>
            <a:off x="6372225" y="2184400"/>
            <a:ext cx="576263" cy="277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1200" b="1">
                <a:solidFill>
                  <a:schemeClr val="bg1"/>
                </a:solidFill>
                <a:latin typeface="Calibri" pitchFamily="34" charset="0"/>
              </a:rPr>
              <a:t>425</a:t>
            </a:r>
          </a:p>
        </p:txBody>
      </p:sp>
      <p:cxnSp>
        <p:nvCxnSpPr>
          <p:cNvPr id="29" name="Прямая соединительная линия 28"/>
          <p:cNvCxnSpPr/>
          <p:nvPr/>
        </p:nvCxnSpPr>
        <p:spPr>
          <a:xfrm>
            <a:off x="250825" y="1011238"/>
            <a:ext cx="8642350" cy="0"/>
          </a:xfrm>
          <a:prstGeom prst="line">
            <a:avLst/>
          </a:prstGeom>
          <a:ln w="19050" cmpd="dbl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6886" name="Group 262"/>
          <p:cNvGraphicFramePr>
            <a:graphicFrameLocks noGrp="1"/>
          </p:cNvGraphicFramePr>
          <p:nvPr/>
        </p:nvGraphicFramePr>
        <p:xfrm>
          <a:off x="2411413" y="1052513"/>
          <a:ext cx="6408711" cy="5400600"/>
        </p:xfrm>
        <a:graphic>
          <a:graphicData uri="http://schemas.openxmlformats.org/drawingml/2006/table">
            <a:tbl>
              <a:tblPr/>
              <a:tblGrid>
                <a:gridCol w="1842682"/>
                <a:gridCol w="4566029"/>
              </a:tblGrid>
              <a:tr h="102250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Формирование региональной структуры институтов развития</a:t>
                      </a:r>
                    </a:p>
                  </a:txBody>
                  <a:tcPr horzOverflow="overflow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60350" algn="l"/>
                        </a:tabLst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- Создание Фонда развития Восточной Сибири и Дальнего Востока (с участием Российской Федерации, российских и иностранных частных инвесторов);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60350" algn="l"/>
                        </a:tabLst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- Создание Банка развития Восточной Сибири и Дальнего Востока.</a:t>
                      </a:r>
                    </a:p>
                  </a:txBody>
                  <a:tcPr horzOverflow="overflow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15421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Совершенствование правового и налогового режимов</a:t>
                      </a:r>
                    </a:p>
                  </a:txBody>
                  <a:tcPr horzOverflow="overflow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Предоставление налоговых стимулов (по налогу на прибыль, НДС, НДПИ, налогу на имущество, социальным взносам и др.)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Ведение особого порядка долгосрочной аренды земли при реализации инновационных капиталоемких проектов;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 </a:t>
                      </a:r>
                      <a:r>
                        <a:rPr kumimoji="0" lang="ru-RU" sz="12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+mn-ea"/>
                          <a:cs typeface="+mn-cs"/>
                        </a:rPr>
                        <a:t>Предоставление иностранными инвесторами долей в совместных предприятиях в соответствии с уровнем передачи технологий со стороны иностранного инвестора;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 Установление единого порядка получения гарантий доступа к объектам инфраструктуры для бизнеса.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 и др.</a:t>
                      </a:r>
                    </a:p>
                  </a:txBody>
                  <a:tcPr horzOverflow="overflow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108625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Совершенствование структуры государственного управления</a:t>
                      </a:r>
                    </a:p>
                  </a:txBody>
                  <a:tcPr horzOverflow="overflow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 Создание профильного госаппарата, включающего в себя: заместителя Председателя Правительства РФ, координирующего деятельность органов власти в данных регионах; Агентство по развитию Восточной Сибири и Дальнего Востока и др.</a:t>
                      </a:r>
                    </a:p>
                  </a:txBody>
                  <a:tcPr horzOverflow="overflow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123174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Создание условий для привлечения и подготовки кадров и развития человеческого потенциала</a:t>
                      </a:r>
                    </a:p>
                  </a:txBody>
                  <a:tcPr horzOverflow="overflow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 Стимулирование населения к переезду в регионы Восточной Сибири и Дальнего Востока (налоговые льготы, ипотечное и подъемное кредитование, бесплатное предоставление участков земли и т.д.);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  Совершенствование системы подготовки инженерно-технических кадров, с четкой ориентацией ее на потребности развития промышленности и инфраструктуры и др.</a:t>
                      </a:r>
                    </a:p>
                  </a:txBody>
                  <a:tcPr horzOverflow="overflow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40C153A-2429-4549-8885-8CB3A6511746}" type="slidenum">
              <a:rPr lang="ru-RU" smtClean="0"/>
              <a:pPr>
                <a:defRPr/>
              </a:pPr>
              <a:t>10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Picture 20"/>
          <p:cNvPicPr>
            <a:picLocks noChangeAspect="1" noChangeArrowheads="1"/>
          </p:cNvPicPr>
          <p:nvPr/>
        </p:nvPicPr>
        <p:blipFill>
          <a:blip r:embed="rId3"/>
          <a:srcRect t="10518" b="10558"/>
          <a:stretch>
            <a:fillRect/>
          </a:stretch>
        </p:blipFill>
        <p:spPr bwMode="auto">
          <a:xfrm>
            <a:off x="2195513" y="2349500"/>
            <a:ext cx="6769100" cy="4005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4035" name="Заголовок 1"/>
          <p:cNvSpPr txBox="1">
            <a:spLocks/>
          </p:cNvSpPr>
          <p:nvPr/>
        </p:nvSpPr>
        <p:spPr bwMode="auto">
          <a:xfrm>
            <a:off x="2411413" y="44450"/>
            <a:ext cx="6732587" cy="936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ru-RU" sz="2000" b="1">
                <a:latin typeface="Calibri" pitchFamily="34" charset="0"/>
              </a:rPr>
              <a:t>Одна из главных мировых тенденций последнего десятилетия – экономический подъем развивающихся стран Азии </a:t>
            </a:r>
          </a:p>
        </p:txBody>
      </p:sp>
      <p:sp>
        <p:nvSpPr>
          <p:cNvPr id="44036" name="Заголовок 1"/>
          <p:cNvSpPr txBox="1">
            <a:spLocks/>
          </p:cNvSpPr>
          <p:nvPr/>
        </p:nvSpPr>
        <p:spPr bwMode="auto">
          <a:xfrm>
            <a:off x="179388" y="1268413"/>
            <a:ext cx="2232025" cy="2447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ru-RU" sz="1600" b="1">
                <a:solidFill>
                  <a:srgbClr val="002060"/>
                </a:solidFill>
                <a:latin typeface="Calibri" pitchFamily="34" charset="0"/>
              </a:rPr>
              <a:t>Восточная Сибирь и российский Дальний Восток находятся в непосредственной близости от новых мировых центров экономической активности – развивающихся стран Азии.</a:t>
            </a:r>
          </a:p>
        </p:txBody>
      </p:sp>
      <p:sp>
        <p:nvSpPr>
          <p:cNvPr id="44037" name="Заголовок 1"/>
          <p:cNvSpPr txBox="1">
            <a:spLocks/>
          </p:cNvSpPr>
          <p:nvPr/>
        </p:nvSpPr>
        <p:spPr bwMode="auto">
          <a:xfrm>
            <a:off x="2339975" y="1268413"/>
            <a:ext cx="2159000" cy="2016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lnSpc>
                <a:spcPct val="150000"/>
              </a:lnSpc>
            </a:pPr>
            <a:r>
              <a:rPr lang="ru-RU" sz="1400">
                <a:latin typeface="Calibri" pitchFamily="34" charset="0"/>
              </a:rPr>
              <a:t>Происходит смещение центра мировой экономической активности с Запада на Восток</a:t>
            </a:r>
          </a:p>
        </p:txBody>
      </p:sp>
      <p:sp>
        <p:nvSpPr>
          <p:cNvPr id="9" name="Заголовок 1"/>
          <p:cNvSpPr txBox="1">
            <a:spLocks/>
          </p:cNvSpPr>
          <p:nvPr/>
        </p:nvSpPr>
        <p:spPr>
          <a:xfrm>
            <a:off x="4356100" y="5876925"/>
            <a:ext cx="3816350" cy="287338"/>
          </a:xfrm>
          <a:prstGeom prst="rect">
            <a:avLst/>
          </a:prstGeom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b="1" dirty="0">
                <a:latin typeface="+mj-lt"/>
                <a:ea typeface="+mj-ea"/>
                <a:cs typeface="+mj-cs"/>
              </a:rPr>
              <a:t>Доля азиатских стран в мировом ВВП, 2000 и 2010 гг.</a:t>
            </a:r>
          </a:p>
        </p:txBody>
      </p:sp>
      <p:sp>
        <p:nvSpPr>
          <p:cNvPr id="11" name="Заголовок 1"/>
          <p:cNvSpPr txBox="1">
            <a:spLocks/>
          </p:cNvSpPr>
          <p:nvPr/>
        </p:nvSpPr>
        <p:spPr>
          <a:xfrm>
            <a:off x="7019925" y="6165850"/>
            <a:ext cx="1368425" cy="287338"/>
          </a:xfrm>
          <a:prstGeom prst="rect">
            <a:avLst/>
          </a:prstGeom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000" i="1" dirty="0">
                <a:latin typeface="+mj-lt"/>
                <a:ea typeface="+mj-ea"/>
                <a:cs typeface="+mj-cs"/>
              </a:rPr>
              <a:t>Источник:</a:t>
            </a:r>
            <a:r>
              <a:rPr lang="en-US" sz="1000" i="1" dirty="0">
                <a:latin typeface="+mj-lt"/>
                <a:ea typeface="+mj-ea"/>
                <a:cs typeface="+mj-cs"/>
              </a:rPr>
              <a:t> IMF </a:t>
            </a:r>
            <a:endParaRPr lang="ru-RU" sz="1000" i="1" dirty="0">
              <a:latin typeface="+mj-lt"/>
              <a:ea typeface="+mj-ea"/>
              <a:cs typeface="+mj-cs"/>
            </a:endParaRPr>
          </a:p>
        </p:txBody>
      </p:sp>
      <p:cxnSp>
        <p:nvCxnSpPr>
          <p:cNvPr id="18" name="Прямая соединительная линия 17"/>
          <p:cNvCxnSpPr/>
          <p:nvPr/>
        </p:nvCxnSpPr>
        <p:spPr>
          <a:xfrm>
            <a:off x="250825" y="1011238"/>
            <a:ext cx="8642350" cy="0"/>
          </a:xfrm>
          <a:prstGeom prst="line">
            <a:avLst/>
          </a:prstGeom>
          <a:ln w="19050" cmpd="dbl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402" name="AutoShape 18"/>
          <p:cNvSpPr>
            <a:spLocks noChangeArrowheads="1"/>
          </p:cNvSpPr>
          <p:nvPr/>
        </p:nvSpPr>
        <p:spPr bwMode="auto">
          <a:xfrm rot="-1707363">
            <a:off x="4211638" y="3213100"/>
            <a:ext cx="2376487" cy="1368425"/>
          </a:xfrm>
          <a:prstGeom prst="rightArrow">
            <a:avLst>
              <a:gd name="adj1" fmla="val 50000"/>
              <a:gd name="adj2" fmla="val 43416"/>
            </a:avLst>
          </a:prstGeom>
          <a:solidFill>
            <a:srgbClr val="FFCC00"/>
          </a:solidFill>
          <a:ln w="9525">
            <a:solidFill>
              <a:srgbClr val="FF6600"/>
            </a:solidFill>
            <a:miter lim="800000"/>
            <a:headEnd/>
            <a:tailEnd/>
          </a:ln>
          <a:effectLst>
            <a:outerShdw dist="35921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</a:endParaRPr>
          </a:p>
        </p:txBody>
      </p:sp>
      <p:sp>
        <p:nvSpPr>
          <p:cNvPr id="44042" name="Text Box 23"/>
          <p:cNvSpPr txBox="1">
            <a:spLocks noChangeArrowheads="1"/>
          </p:cNvSpPr>
          <p:nvPr/>
        </p:nvSpPr>
        <p:spPr bwMode="auto">
          <a:xfrm>
            <a:off x="3203575" y="6021388"/>
            <a:ext cx="625475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1200" b="1">
                <a:latin typeface="Calibri" pitchFamily="34" charset="0"/>
              </a:rPr>
              <a:t>2000 г.</a:t>
            </a:r>
          </a:p>
        </p:txBody>
      </p:sp>
      <p:sp>
        <p:nvSpPr>
          <p:cNvPr id="44043" name="Text Box 24"/>
          <p:cNvSpPr txBox="1">
            <a:spLocks noChangeArrowheads="1"/>
          </p:cNvSpPr>
          <p:nvPr/>
        </p:nvSpPr>
        <p:spPr bwMode="auto">
          <a:xfrm>
            <a:off x="8101013" y="2420938"/>
            <a:ext cx="625475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1200" b="1">
                <a:latin typeface="Calibri" pitchFamily="34" charset="0"/>
              </a:rPr>
              <a:t>2010 г.</a:t>
            </a:r>
          </a:p>
        </p:txBody>
      </p:sp>
      <p:pic>
        <p:nvPicPr>
          <p:cNvPr id="44044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403350" y="4797425"/>
            <a:ext cx="2544763" cy="1435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4045" name="Picture 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227763" y="1557338"/>
            <a:ext cx="2544762" cy="1435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Заголовок 1"/>
          <p:cNvSpPr txBox="1">
            <a:spLocks/>
          </p:cNvSpPr>
          <p:nvPr/>
        </p:nvSpPr>
        <p:spPr bwMode="auto">
          <a:xfrm>
            <a:off x="2411413" y="115888"/>
            <a:ext cx="65532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ru-RU" sz="2000" b="1">
                <a:latin typeface="Calibri" pitchFamily="34" charset="0"/>
              </a:rPr>
              <a:t>Процессы индустриализации и урбанизации ведут к значительному росту спроса на ресурсы в Китае</a:t>
            </a:r>
          </a:p>
        </p:txBody>
      </p:sp>
      <p:sp>
        <p:nvSpPr>
          <p:cNvPr id="46083" name="Заголовок 1"/>
          <p:cNvSpPr txBox="1">
            <a:spLocks/>
          </p:cNvSpPr>
          <p:nvPr/>
        </p:nvSpPr>
        <p:spPr bwMode="auto">
          <a:xfrm>
            <a:off x="179388" y="1268413"/>
            <a:ext cx="2232025" cy="51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ru-RU" sz="1400" b="1">
                <a:solidFill>
                  <a:srgbClr val="002060"/>
                </a:solidFill>
                <a:cs typeface="Arial" charset="0"/>
              </a:rPr>
              <a:t>В настоящее время  Китай является крупнейшим мировым потребителем ресурсов и товаров.</a:t>
            </a:r>
          </a:p>
          <a:p>
            <a:endParaRPr lang="ru-RU" sz="1400" b="1">
              <a:solidFill>
                <a:srgbClr val="002060"/>
              </a:solidFill>
              <a:cs typeface="Arial" charset="0"/>
            </a:endParaRPr>
          </a:p>
          <a:p>
            <a:r>
              <a:rPr lang="ru-RU" sz="1400" b="1">
                <a:solidFill>
                  <a:srgbClr val="002060"/>
                </a:solidFill>
                <a:cs typeface="Arial" charset="0"/>
              </a:rPr>
              <a:t>С ростом экономики </a:t>
            </a:r>
          </a:p>
          <a:p>
            <a:r>
              <a:rPr lang="ru-RU" sz="1400" b="1">
                <a:solidFill>
                  <a:srgbClr val="002060"/>
                </a:solidFill>
                <a:cs typeface="Arial" charset="0"/>
              </a:rPr>
              <a:t>в условиях ограниченности собственной сырьевой базы зависимость Китая от импорта ресурсов будет увеличиваться.</a:t>
            </a:r>
          </a:p>
          <a:p>
            <a:endParaRPr lang="ru-RU" sz="1400" b="1">
              <a:solidFill>
                <a:srgbClr val="002060"/>
              </a:solidFill>
              <a:cs typeface="Arial" charset="0"/>
            </a:endParaRPr>
          </a:p>
        </p:txBody>
      </p:sp>
      <p:sp>
        <p:nvSpPr>
          <p:cNvPr id="46084" name="Заголовок 1"/>
          <p:cNvSpPr txBox="1">
            <a:spLocks/>
          </p:cNvSpPr>
          <p:nvPr/>
        </p:nvSpPr>
        <p:spPr bwMode="auto">
          <a:xfrm>
            <a:off x="2339975" y="4149725"/>
            <a:ext cx="6335713" cy="287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ru-RU" sz="1000" i="1">
                <a:latin typeface="Calibri" pitchFamily="34" charset="0"/>
              </a:rPr>
              <a:t>Источники: презентации мировых сырьевых компаний (</a:t>
            </a:r>
            <a:r>
              <a:rPr lang="en-US" sz="1000" i="1">
                <a:latin typeface="Calibri" pitchFamily="34" charset="0"/>
              </a:rPr>
              <a:t>Peabody, Rio Tinto, UC RUSAL, Vale)</a:t>
            </a:r>
            <a:r>
              <a:rPr lang="ru-RU" sz="1000" i="1">
                <a:latin typeface="Calibri" pitchFamily="34" charset="0"/>
              </a:rPr>
              <a:t>, прогнозы экспертов и специалистов из институтов РАН </a:t>
            </a:r>
          </a:p>
        </p:txBody>
      </p:sp>
      <p:cxnSp>
        <p:nvCxnSpPr>
          <p:cNvPr id="14" name="Прямая соединительная линия 13"/>
          <p:cNvCxnSpPr/>
          <p:nvPr/>
        </p:nvCxnSpPr>
        <p:spPr>
          <a:xfrm>
            <a:off x="250825" y="1011238"/>
            <a:ext cx="8642350" cy="0"/>
          </a:xfrm>
          <a:prstGeom prst="line">
            <a:avLst/>
          </a:prstGeom>
          <a:ln w="19050" cmpd="dbl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8061" name="Group 653"/>
          <p:cNvGraphicFramePr>
            <a:graphicFrameLocks noGrp="1"/>
          </p:cNvGraphicFramePr>
          <p:nvPr/>
        </p:nvGraphicFramePr>
        <p:xfrm>
          <a:off x="2411413" y="1092200"/>
          <a:ext cx="6481413" cy="3070117"/>
        </p:xfrm>
        <a:graphic>
          <a:graphicData uri="http://schemas.openxmlformats.org/drawingml/2006/table">
            <a:tbl>
              <a:tblPr/>
              <a:tblGrid>
                <a:gridCol w="1515547"/>
                <a:gridCol w="1348836"/>
                <a:gridCol w="903842"/>
                <a:gridCol w="903842"/>
                <a:gridCol w="905504"/>
                <a:gridCol w="903842"/>
              </a:tblGrid>
              <a:tr h="247888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ctr" horzOverflow="overflow">
                    <a:lnL w="28575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8B5D8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Доля Китая в мировом потреблении</a:t>
                      </a:r>
                    </a:p>
                  </a:txBody>
                  <a:tcPr marL="0" marR="0" marT="0" marB="0" anchor="ctr" anchorCtr="1" horzOverflow="overflow">
                    <a:lnL w="28575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8B5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Импорт Китая, млн. тонн</a:t>
                      </a:r>
                    </a:p>
                  </a:txBody>
                  <a:tcPr marL="0" marR="0" marT="0" marB="0" anchor="ctr" anchorCtr="1" horzOverflow="overflow">
                    <a:lnL w="28575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8B5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4342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2010 факт</a:t>
                      </a:r>
                    </a:p>
                  </a:txBody>
                  <a:tcPr marL="0" marR="0" marT="0" marB="0" anchor="ctr" horzOverflow="overflow">
                    <a:lnL w="28575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8B5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2020 прогноз</a:t>
                      </a:r>
                    </a:p>
                  </a:txBody>
                  <a:tcPr marL="0" marR="0" marT="0" marB="0" anchor="ctr" horzOverflow="overflow">
                    <a:lnL w="28575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8B5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2010 факт</a:t>
                      </a:r>
                    </a:p>
                  </a:txBody>
                  <a:tcPr marL="0" marR="0" marT="0" marB="0" anchor="ctr" anchorCtr="1" horzOverflow="overflow">
                    <a:lnL w="28575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8B5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2020 прогноз</a:t>
                      </a:r>
                    </a:p>
                  </a:txBody>
                  <a:tcPr marL="0" marR="0" marT="0" marB="0" anchor="ctr" anchorCtr="1" horzOverflow="overflow">
                    <a:lnL w="28575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8B5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Рост, %</a:t>
                      </a:r>
                    </a:p>
                  </a:txBody>
                  <a:tcPr marL="0" marR="0" marT="0" marB="0" anchor="ctr" anchorCtr="1" horzOverflow="overflow">
                    <a:lnL w="28575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8B5D8"/>
                    </a:solidFill>
                  </a:tcPr>
                </a:tc>
              </a:tr>
              <a:tr h="26062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Железная руда</a:t>
                      </a:r>
                    </a:p>
                  </a:txBody>
                  <a:tcPr marL="180000" marR="0" marT="108000" marB="108000" anchor="ctr" horzOverflow="overflow">
                    <a:lnL w="28575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64%</a:t>
                      </a:r>
                    </a:p>
                  </a:txBody>
                  <a:tcPr marL="0" marR="0" marT="0" marB="0" anchor="ctr" anchorCtr="1" horzOverflow="overflow">
                    <a:lnL w="28575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72%</a:t>
                      </a:r>
                    </a:p>
                  </a:txBody>
                  <a:tcPr marL="0" marR="0" marT="0" marB="0" anchor="ctr" anchorCtr="1" horzOverflow="overflow">
                    <a:lnL w="28575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620</a:t>
                      </a:r>
                    </a:p>
                  </a:txBody>
                  <a:tcPr marL="0" marR="0" marT="0" marB="0" anchor="ctr" anchorCtr="1" horzOverflow="overflow">
                    <a:lnL w="28575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725</a:t>
                      </a:r>
                    </a:p>
                  </a:txBody>
                  <a:tcPr marL="0" marR="0" marT="0" marB="0" anchor="ctr" anchorCtr="1" horzOverflow="overflow">
                    <a:lnL w="28575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17%</a:t>
                      </a:r>
                    </a:p>
                  </a:txBody>
                  <a:tcPr marL="0" marR="0" marT="0" marB="0" anchor="ctr" anchorCtr="1" horzOverflow="overflow">
                    <a:lnL w="28575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226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Энергетический уголь</a:t>
                      </a:r>
                    </a:p>
                  </a:txBody>
                  <a:tcPr marL="180000" marR="0" marT="108000" marB="108000" anchor="ctr" horzOverflow="overflow">
                    <a:lnL w="28575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47%</a:t>
                      </a:r>
                    </a:p>
                  </a:txBody>
                  <a:tcPr marL="0" marR="0" marT="0" marB="0" anchor="ctr" anchorCtr="1" horzOverflow="overflow">
                    <a:lnL w="28575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56%</a:t>
                      </a:r>
                    </a:p>
                  </a:txBody>
                  <a:tcPr marL="0" marR="0" marT="0" marB="0" anchor="ctr" anchorCtr="1" horzOverflow="overflow">
                    <a:lnL w="28575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135</a:t>
                      </a:r>
                    </a:p>
                  </a:txBody>
                  <a:tcPr marL="0" marR="0" marT="0" marB="0" anchor="ctr" anchorCtr="1" horzOverflow="overflow">
                    <a:lnL w="28575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230</a:t>
                      </a:r>
                    </a:p>
                  </a:txBody>
                  <a:tcPr marL="0" marR="0" marT="0" marB="0" anchor="ctr" anchorCtr="1" horzOverflow="overflow">
                    <a:lnL w="28575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70%</a:t>
                      </a:r>
                    </a:p>
                  </a:txBody>
                  <a:tcPr marL="0" marR="0" marT="0" marB="0" anchor="ctr" anchorCtr="1" horzOverflow="overflow">
                    <a:lnL w="28575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FF"/>
                    </a:solidFill>
                  </a:tcPr>
                </a:tc>
              </a:tr>
              <a:tr h="2662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Алюминий</a:t>
                      </a:r>
                    </a:p>
                  </a:txBody>
                  <a:tcPr marL="180000" marR="0" marT="108000" marB="108000" anchor="ctr" horzOverflow="overflow">
                    <a:lnL w="28575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40%</a:t>
                      </a:r>
                    </a:p>
                  </a:txBody>
                  <a:tcPr marL="18000" marR="0" marT="108000" marB="108000" anchor="ctr" anchorCtr="1" horzOverflow="overflow">
                    <a:lnL w="28575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46%</a:t>
                      </a:r>
                    </a:p>
                  </a:txBody>
                  <a:tcPr marL="18000" marR="0" marT="108000" marB="108000" anchor="ctr" anchorCtr="1" horzOverflow="overflow">
                    <a:lnL w="28575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0,8</a:t>
                      </a:r>
                    </a:p>
                  </a:txBody>
                  <a:tcPr marL="18000" marR="0" marT="108000" marB="108000" anchor="ctr" anchorCtr="1" horzOverflow="overflow">
                    <a:lnL w="28575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4,0</a:t>
                      </a:r>
                    </a:p>
                  </a:txBody>
                  <a:tcPr marL="18000" marR="0" marT="108000" marB="108000" anchor="ctr" anchorCtr="1" horzOverflow="overflow">
                    <a:lnL w="28575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в 40 раз</a:t>
                      </a:r>
                    </a:p>
                  </a:txBody>
                  <a:tcPr marL="18000" marR="0" marT="108000" marB="108000" anchor="ctr" anchorCtr="1" horzOverflow="overflow">
                    <a:lnL w="28575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Медь</a:t>
                      </a:r>
                    </a:p>
                  </a:txBody>
                  <a:tcPr marL="180000" marR="0" marT="108000" marB="108000" anchor="ctr" horzOverflow="overflow">
                    <a:lnL w="28575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37%</a:t>
                      </a:r>
                    </a:p>
                  </a:txBody>
                  <a:tcPr marL="18000" marR="0" marT="108000" marB="108000" anchor="ctr" anchorCtr="1" horzOverflow="overflow">
                    <a:lnL w="28575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47%</a:t>
                      </a:r>
                    </a:p>
                  </a:txBody>
                  <a:tcPr marL="18000" marR="0" marT="108000" marB="108000" anchor="ctr" anchorCtr="1" horzOverflow="overflow">
                    <a:lnL w="28575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2,0</a:t>
                      </a:r>
                    </a:p>
                  </a:txBody>
                  <a:tcPr marL="18000" marR="0" marT="108000" marB="108000" anchor="ctr" anchorCtr="1" horzOverflow="overflow">
                    <a:lnL w="28575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5,0</a:t>
                      </a:r>
                    </a:p>
                  </a:txBody>
                  <a:tcPr marL="18000" marR="0" marT="108000" marB="108000" anchor="ctr" anchorCtr="1" horzOverflow="overflow">
                    <a:lnL w="28575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150%</a:t>
                      </a:r>
                    </a:p>
                  </a:txBody>
                  <a:tcPr marL="18000" marR="0" marT="108000" marB="108000" anchor="ctr" anchorCtr="1" horzOverflow="overflow">
                    <a:lnL w="28575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FF"/>
                    </a:solidFill>
                  </a:tcPr>
                </a:tc>
              </a:tr>
              <a:tr h="33212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Никель</a:t>
                      </a:r>
                    </a:p>
                  </a:txBody>
                  <a:tcPr marL="180000" marR="0" marT="108000" marB="108000" anchor="ctr" horzOverflow="overflow">
                    <a:lnL w="28575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37%</a:t>
                      </a:r>
                    </a:p>
                  </a:txBody>
                  <a:tcPr marL="18000" marR="0" marT="108000" marB="108000" anchor="ctr" anchorCtr="1" horzOverflow="overflow">
                    <a:lnL w="28575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45%</a:t>
                      </a:r>
                    </a:p>
                  </a:txBody>
                  <a:tcPr marL="18000" marR="0" marT="108000" marB="108000" anchor="ctr" anchorCtr="1" horzOverflow="overflow">
                    <a:lnL w="28575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0,3</a:t>
                      </a:r>
                    </a:p>
                  </a:txBody>
                  <a:tcPr marL="18000" marR="0" marT="108000" marB="108000" anchor="ctr" anchorCtr="1" horzOverflow="overflow">
                    <a:lnL w="28575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0,8</a:t>
                      </a:r>
                    </a:p>
                  </a:txBody>
                  <a:tcPr marL="18000" marR="0" marT="108000" marB="108000" anchor="ctr" anchorCtr="1" horzOverflow="overflow">
                    <a:lnL w="28575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167%</a:t>
                      </a:r>
                    </a:p>
                  </a:txBody>
                  <a:tcPr marL="18000" marR="0" marT="108000" marB="108000" anchor="ctr" anchorCtr="1" horzOverflow="overflow">
                    <a:lnL w="28575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29370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Цинк</a:t>
                      </a:r>
                    </a:p>
                  </a:txBody>
                  <a:tcPr marL="180000" marR="0" marT="108000" marB="108000" anchor="ctr" horzOverflow="overflow">
                    <a:lnL w="28575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37%</a:t>
                      </a:r>
                    </a:p>
                  </a:txBody>
                  <a:tcPr marL="0" marR="0" marT="108000" marB="108000" anchor="ctr" anchorCtr="1" horzOverflow="overflow">
                    <a:lnL w="28575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42%</a:t>
                      </a:r>
                    </a:p>
                  </a:txBody>
                  <a:tcPr marL="0" marR="0" marT="108000" marB="108000" anchor="ctr" anchorCtr="1" horzOverflow="overflow">
                    <a:lnL w="28575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0,3</a:t>
                      </a:r>
                    </a:p>
                  </a:txBody>
                  <a:tcPr marL="0" marR="0" marT="108000" marB="108000" anchor="ctr" anchorCtr="1" horzOverflow="overflow">
                    <a:lnL w="28575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1,0</a:t>
                      </a:r>
                    </a:p>
                  </a:txBody>
                  <a:tcPr marL="0" marR="0" marT="108000" marB="108000" anchor="ctr" anchorCtr="1" horzOverflow="overflow">
                    <a:lnL w="28575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в 3,3 раза</a:t>
                      </a:r>
                    </a:p>
                  </a:txBody>
                  <a:tcPr marL="0" marR="0" marT="108000" marB="108000" anchor="ctr" anchorCtr="1" horzOverflow="overflow">
                    <a:lnL w="28575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FF"/>
                    </a:solidFill>
                  </a:tcPr>
                </a:tc>
              </a:tr>
              <a:tr h="36701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Нефть</a:t>
                      </a:r>
                    </a:p>
                  </a:txBody>
                  <a:tcPr marL="180000" marR="0" marT="108000" marB="108000" anchor="ctr" horzOverflow="overflow">
                    <a:lnL w="28575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11%</a:t>
                      </a:r>
                    </a:p>
                  </a:txBody>
                  <a:tcPr marL="0" marR="0" marT="0" marB="0" anchor="ctr" anchorCtr="1" horzOverflow="overflow">
                    <a:lnL w="28575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17%</a:t>
                      </a:r>
                    </a:p>
                  </a:txBody>
                  <a:tcPr marL="0" marR="0" marT="0" marB="0" anchor="ctr" anchorCtr="1" horzOverflow="overflow">
                    <a:lnL w="28575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239</a:t>
                      </a:r>
                    </a:p>
                  </a:txBody>
                  <a:tcPr marL="0" marR="0" marT="0" marB="0" anchor="ctr" anchorCtr="1" horzOverflow="overflow">
                    <a:lnL w="28575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350</a:t>
                      </a:r>
                    </a:p>
                  </a:txBody>
                  <a:tcPr marL="0" marR="0" marT="0" marB="0" anchor="ctr" anchorCtr="1" horzOverflow="overflow">
                    <a:lnL w="28575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46%</a:t>
                      </a:r>
                    </a:p>
                  </a:txBody>
                  <a:tcPr marL="0" marR="0" marT="0" marB="0" anchor="ctr" anchorCtr="1" horzOverflow="overflow">
                    <a:lnL w="28575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2" name="Заголовок 1"/>
          <p:cNvSpPr txBox="1">
            <a:spLocks/>
          </p:cNvSpPr>
          <p:nvPr/>
        </p:nvSpPr>
        <p:spPr>
          <a:xfrm>
            <a:off x="2484438" y="4652963"/>
            <a:ext cx="1800225" cy="143986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/>
          <a:lstStyle/>
          <a:p>
            <a:pPr fontAlgn="auto">
              <a:lnSpc>
                <a:spcPct val="150000"/>
              </a:lnSpc>
              <a:spcAft>
                <a:spcPts val="0"/>
              </a:spcAft>
              <a:defRPr/>
            </a:pPr>
            <a:r>
              <a:rPr lang="ru-RU" sz="1400" dirty="0">
                <a:latin typeface="+mj-lt"/>
                <a:ea typeface="+mj-ea"/>
                <a:cs typeface="+mj-cs"/>
              </a:rPr>
              <a:t>Доля КНР в общем экспорте развитых и развивающихся стран</a:t>
            </a:r>
          </a:p>
        </p:txBody>
      </p:sp>
      <p:sp>
        <p:nvSpPr>
          <p:cNvPr id="15" name="Заголовок 1"/>
          <p:cNvSpPr txBox="1">
            <a:spLocks/>
          </p:cNvSpPr>
          <p:nvPr/>
        </p:nvSpPr>
        <p:spPr>
          <a:xfrm>
            <a:off x="4427538" y="6381750"/>
            <a:ext cx="3548062" cy="287338"/>
          </a:xfrm>
          <a:prstGeom prst="rect">
            <a:avLst/>
          </a:prstGeo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ru-RU" sz="1000" i="1" dirty="0">
                <a:latin typeface="+mj-lt"/>
                <a:ea typeface="+mj-ea"/>
                <a:cs typeface="+mj-cs"/>
              </a:rPr>
              <a:t>Источник: </a:t>
            </a:r>
            <a:r>
              <a:rPr lang="en-US" sz="1000" i="1" dirty="0">
                <a:latin typeface="+mj-lt"/>
                <a:ea typeface="+mj-ea"/>
                <a:cs typeface="+mj-cs"/>
              </a:rPr>
              <a:t>UN </a:t>
            </a:r>
            <a:r>
              <a:rPr lang="en-US" sz="1000" i="1" dirty="0" err="1">
                <a:latin typeface="+mj-lt"/>
                <a:ea typeface="+mj-ea"/>
                <a:cs typeface="+mj-cs"/>
              </a:rPr>
              <a:t>Comtrade</a:t>
            </a:r>
            <a:endParaRPr lang="ru-RU" sz="1000" i="1" dirty="0">
              <a:latin typeface="+mj-lt"/>
              <a:ea typeface="+mj-ea"/>
              <a:cs typeface="+mj-cs"/>
            </a:endParaRPr>
          </a:p>
        </p:txBody>
      </p:sp>
      <p:sp>
        <p:nvSpPr>
          <p:cNvPr id="2" name="Номер слайда 1"/>
          <p:cNvSpPr txBox="1">
            <a:spLocks noGrp="1"/>
          </p:cNvSpPr>
          <p:nvPr/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</p:spPr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B94A2133-0704-4EC6-AFC8-C2391C5262CD}" type="slidenum">
              <a:rPr lang="ru-RU" sz="1200">
                <a:solidFill>
                  <a:schemeClr val="tx1">
                    <a:tint val="75000"/>
                  </a:schemeClr>
                </a:solidFill>
                <a:latin typeface="+mn-lt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12</a:t>
            </a:fld>
            <a:endParaRPr lang="ru-RU" sz="1200">
              <a:solidFill>
                <a:schemeClr val="tx1">
                  <a:tint val="75000"/>
                </a:schemeClr>
              </a:solidFill>
              <a:latin typeface="+mn-lt"/>
            </a:endParaRPr>
          </a:p>
        </p:txBody>
      </p:sp>
      <p:pic>
        <p:nvPicPr>
          <p:cNvPr id="46157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84663" y="4437063"/>
            <a:ext cx="4572000" cy="2200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/>
          <p:cNvSpPr txBox="1">
            <a:spLocks/>
          </p:cNvSpPr>
          <p:nvPr/>
        </p:nvSpPr>
        <p:spPr>
          <a:xfrm>
            <a:off x="2411413" y="115888"/>
            <a:ext cx="6732587" cy="822325"/>
          </a:xfrm>
          <a:prstGeom prst="rect">
            <a:avLst/>
          </a:prstGeo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ru-RU" sz="2000" b="1" dirty="0">
                <a:latin typeface="+mj-lt"/>
                <a:ea typeface="+mj-ea"/>
                <a:cs typeface="Arial" pitchFamily="34" charset="0"/>
              </a:rPr>
              <a:t>Территориальный фактор в развитии взаимодействия Восточной </a:t>
            </a:r>
            <a:r>
              <a:rPr lang="ru-RU" sz="2000" b="1" dirty="0">
                <a:latin typeface="+mj-lt"/>
                <a:ea typeface="+mj-ea"/>
                <a:cs typeface="+mj-cs"/>
              </a:rPr>
              <a:t>Сибири</a:t>
            </a:r>
            <a:r>
              <a:rPr lang="ru-RU" sz="2000" b="1" dirty="0">
                <a:latin typeface="+mj-lt"/>
                <a:ea typeface="+mj-ea"/>
                <a:cs typeface="Arial" pitchFamily="34" charset="0"/>
              </a:rPr>
              <a:t> и Дальнего Востока со странами Азии</a:t>
            </a:r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179388" y="1268413"/>
            <a:ext cx="2232025" cy="4392612"/>
          </a:xfrm>
          <a:prstGeom prst="rect">
            <a:avLst/>
          </a:prstGeo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ru-RU" sz="1600" b="1" dirty="0">
                <a:solidFill>
                  <a:srgbClr val="002060"/>
                </a:solidFill>
                <a:latin typeface="Arial" pitchFamily="34" charset="0"/>
                <a:ea typeface="+mj-ea"/>
                <a:cs typeface="Arial" pitchFamily="34" charset="0"/>
              </a:rPr>
              <a:t>Территориальная близость к странам Азии и богатейший ресурсный потенциал Восточной Сибири и Дальнего Востока позволяют воспользоваться растущим спросом стран Азии и осуществить технологическую и инфраструктурную  модернизацию экономики этих российских регионов.</a:t>
            </a:r>
          </a:p>
        </p:txBody>
      </p:sp>
      <p:cxnSp>
        <p:nvCxnSpPr>
          <p:cNvPr id="508" name="Прямая соединительная линия 507"/>
          <p:cNvCxnSpPr/>
          <p:nvPr/>
        </p:nvCxnSpPr>
        <p:spPr>
          <a:xfrm>
            <a:off x="250825" y="1011238"/>
            <a:ext cx="8642350" cy="0"/>
          </a:xfrm>
          <a:prstGeom prst="line">
            <a:avLst/>
          </a:prstGeom>
          <a:ln w="19050" cmpd="dbl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523" name="Group 261"/>
          <p:cNvGraphicFramePr>
            <a:graphicFrameLocks noGrp="1"/>
          </p:cNvGraphicFramePr>
          <p:nvPr/>
        </p:nvGraphicFramePr>
        <p:xfrm>
          <a:off x="2411413" y="3716338"/>
          <a:ext cx="6480720" cy="2385778"/>
        </p:xfrm>
        <a:graphic>
          <a:graphicData uri="http://schemas.openxmlformats.org/drawingml/2006/table">
            <a:tbl>
              <a:tblPr/>
              <a:tblGrid>
                <a:gridCol w="1863331"/>
                <a:gridCol w="1799999"/>
                <a:gridCol w="2817390"/>
              </a:tblGrid>
              <a:tr h="434946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T="45727" marB="45727" anchor="b" horzOverflow="overflow">
                    <a:lnL w="28575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Доля России в мировых запасах, %</a:t>
                      </a:r>
                    </a:p>
                  </a:txBody>
                  <a:tcPr marT="45727" marB="45727" anchor="ctr" horzOverflow="overflow">
                    <a:lnL w="28575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Доля Сибири и Дальнего Востока в общих запасах России, %</a:t>
                      </a:r>
                    </a:p>
                  </a:txBody>
                  <a:tcPr marT="45727" marB="45727" anchor="ctr" horzOverflow="overflow">
                    <a:lnL w="28575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231977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Нефть</a:t>
                      </a:r>
                    </a:p>
                  </a:txBody>
                  <a:tcPr marT="45727" marB="45727" anchor="b" horzOverflow="overflow">
                    <a:lnL w="28575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10</a:t>
                      </a:r>
                    </a:p>
                  </a:txBody>
                  <a:tcPr marT="45727" marB="45727" anchor="b" horzOverflow="overflow">
                    <a:lnL w="28575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≈ 71</a:t>
                      </a:r>
                    </a:p>
                  </a:txBody>
                  <a:tcPr marT="45727" marB="45727" anchor="b" horzOverflow="overflow">
                    <a:lnL w="28575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1977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Природный газ</a:t>
                      </a:r>
                    </a:p>
                  </a:txBody>
                  <a:tcPr marT="45727" marB="45727" anchor="b" horzOverflow="overflow">
                    <a:lnL w="28575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27,2</a:t>
                      </a:r>
                    </a:p>
                  </a:txBody>
                  <a:tcPr marT="45727" marB="45727" anchor="b" horzOverflow="overflow">
                    <a:lnL w="28575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≈ 78</a:t>
                      </a:r>
                    </a:p>
                  </a:txBody>
                  <a:tcPr marT="45727" marB="45727" anchor="b" horzOverflow="overflow">
                    <a:lnL w="28575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1977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Уголь</a:t>
                      </a:r>
                    </a:p>
                  </a:txBody>
                  <a:tcPr marT="45727" marB="45727" anchor="b" horzOverflow="overflow">
                    <a:lnL w="28575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18</a:t>
                      </a:r>
                    </a:p>
                  </a:txBody>
                  <a:tcPr marT="45727" marB="45727" anchor="b" horzOverflow="overflow">
                    <a:lnL w="28575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≈ 69</a:t>
                      </a:r>
                    </a:p>
                  </a:txBody>
                  <a:tcPr marT="45727" marB="45727" anchor="b" horzOverflow="overflow">
                    <a:lnL w="28575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1977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Никель</a:t>
                      </a:r>
                    </a:p>
                  </a:txBody>
                  <a:tcPr marT="45727" marB="45727" anchor="b" horzOverflow="overflow">
                    <a:lnL w="28575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13,7</a:t>
                      </a:r>
                    </a:p>
                  </a:txBody>
                  <a:tcPr marT="45727" marB="45727" anchor="b" horzOverflow="overflow">
                    <a:lnL w="28575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≈ 79</a:t>
                      </a:r>
                    </a:p>
                  </a:txBody>
                  <a:tcPr marT="45727" marB="45727" anchor="b" horzOverflow="overflow">
                    <a:lnL w="28575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1977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Железная руда</a:t>
                      </a:r>
                    </a:p>
                  </a:txBody>
                  <a:tcPr marT="45727" marB="45727" anchor="b" horzOverflow="overflow">
                    <a:lnL w="28575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26,3</a:t>
                      </a:r>
                    </a:p>
                  </a:txBody>
                  <a:tcPr marT="45727" marB="45727" anchor="b" horzOverflow="overflow">
                    <a:lnL w="28575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≈ 18</a:t>
                      </a:r>
                    </a:p>
                  </a:txBody>
                  <a:tcPr marT="45727" marB="45727" anchor="b" horzOverflow="overflow">
                    <a:lnL w="28575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1977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Медь</a:t>
                      </a:r>
                    </a:p>
                  </a:txBody>
                  <a:tcPr marT="45727" marB="45727" anchor="b" horzOverflow="overflow">
                    <a:lnL w="28575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3,3</a:t>
                      </a:r>
                    </a:p>
                  </a:txBody>
                  <a:tcPr marT="45727" marB="45727" anchor="b" horzOverflow="overflow">
                    <a:lnL w="28575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≈ 79</a:t>
                      </a:r>
                    </a:p>
                  </a:txBody>
                  <a:tcPr marT="45727" marB="45727" anchor="b" horzOverflow="overflow">
                    <a:lnL w="28575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1977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Золото</a:t>
                      </a:r>
                    </a:p>
                  </a:txBody>
                  <a:tcPr marT="45727" marB="45727" anchor="b" horzOverflow="overflow">
                    <a:lnL w="28575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12</a:t>
                      </a:r>
                    </a:p>
                  </a:txBody>
                  <a:tcPr marT="45727" marB="45727" anchor="b" horzOverflow="overflow">
                    <a:lnL w="28575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≈ 75</a:t>
                      </a:r>
                    </a:p>
                  </a:txBody>
                  <a:tcPr marT="45727" marB="45727" anchor="b" horzOverflow="overflow">
                    <a:lnL w="28575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1977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Гидроэнергоресурсы</a:t>
                      </a: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27" marB="45727" anchor="b" horzOverflow="overflow">
                    <a:lnL w="28575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10</a:t>
                      </a:r>
                    </a:p>
                  </a:txBody>
                  <a:tcPr marT="45727" marB="45727" anchor="b" horzOverflow="overflow">
                    <a:lnL w="28575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≈ 80</a:t>
                      </a:r>
                    </a:p>
                  </a:txBody>
                  <a:tcPr marT="45727" marB="45727" anchor="b" horzOverflow="overflow">
                    <a:lnL w="28575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48175" name="Text Box 258"/>
          <p:cNvSpPr txBox="1">
            <a:spLocks noChangeArrowheads="1"/>
          </p:cNvSpPr>
          <p:nvPr/>
        </p:nvSpPr>
        <p:spPr bwMode="auto">
          <a:xfrm>
            <a:off x="2411413" y="6092825"/>
            <a:ext cx="4481512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800" i="1"/>
              <a:t>Источники:</a:t>
            </a:r>
            <a:r>
              <a:rPr lang="en-US" sz="800" i="1"/>
              <a:t> </a:t>
            </a:r>
            <a:r>
              <a:rPr lang="ru-RU" sz="800" i="1"/>
              <a:t>Информационно-аналитический центр «Минерал», </a:t>
            </a:r>
          </a:p>
          <a:p>
            <a:r>
              <a:rPr lang="ru-RU" sz="800" i="1"/>
              <a:t>Министерство природных ресурсов РФ, Федеральное агентство по недропользованию</a:t>
            </a:r>
          </a:p>
        </p:txBody>
      </p:sp>
      <p:grpSp>
        <p:nvGrpSpPr>
          <p:cNvPr id="48176" name="Group 5"/>
          <p:cNvGrpSpPr>
            <a:grpSpLocks/>
          </p:cNvGrpSpPr>
          <p:nvPr/>
        </p:nvGrpSpPr>
        <p:grpSpPr bwMode="auto">
          <a:xfrm>
            <a:off x="2520950" y="1125538"/>
            <a:ext cx="6281738" cy="2339975"/>
            <a:chOff x="42" y="902"/>
            <a:chExt cx="5498" cy="2584"/>
          </a:xfrm>
        </p:grpSpPr>
        <p:grpSp>
          <p:nvGrpSpPr>
            <p:cNvPr id="48177" name="Group 6"/>
            <p:cNvGrpSpPr>
              <a:grpSpLocks/>
            </p:cNvGrpSpPr>
            <p:nvPr/>
          </p:nvGrpSpPr>
          <p:grpSpPr bwMode="auto">
            <a:xfrm>
              <a:off x="210" y="902"/>
              <a:ext cx="5330" cy="2584"/>
              <a:chOff x="272" y="693"/>
              <a:chExt cx="5330" cy="2584"/>
            </a:xfrm>
          </p:grpSpPr>
          <p:grpSp>
            <p:nvGrpSpPr>
              <p:cNvPr id="48178" name="Группа 5"/>
              <p:cNvGrpSpPr>
                <a:grpSpLocks/>
              </p:cNvGrpSpPr>
              <p:nvPr/>
            </p:nvGrpSpPr>
            <p:grpSpPr bwMode="auto">
              <a:xfrm>
                <a:off x="337" y="773"/>
                <a:ext cx="5086" cy="2504"/>
                <a:chOff x="534662" y="1227136"/>
                <a:chExt cx="8074641" cy="3974525"/>
              </a:xfrm>
            </p:grpSpPr>
            <p:pic>
              <p:nvPicPr>
                <p:cNvPr id="48179" name="Picture 4" descr="http://posterous.com/getfile/files.posterous.com/casachinatrip/wpcmwUaKcRkrC8BAREJDHJsWW6ImRlTGqSECTy5lFXtS96Mxfi9OqFHBcvC3/china_map_world.jpg"/>
                <p:cNvPicPr>
                  <a:picLocks noChangeAspect="1" noChangeArrowheads="1"/>
                </p:cNvPicPr>
                <p:nvPr/>
              </p:nvPicPr>
              <p:blipFill>
                <a:blip r:embed="rId3"/>
                <a:srcRect l="5460" r="5440"/>
                <a:stretch>
                  <a:fillRect/>
                </a:stretch>
              </p:blipFill>
              <p:spPr bwMode="auto">
                <a:xfrm>
                  <a:off x="534662" y="1227136"/>
                  <a:ext cx="8074641" cy="3974525"/>
                </a:xfrm>
                <a:prstGeom prst="rect">
                  <a:avLst/>
                </a:prstGeom>
                <a:solidFill>
                  <a:srgbClr val="7575D1">
                    <a:alpha val="49019"/>
                  </a:srgbClr>
                </a:solidFill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48180" name="Полилиния 7"/>
                <p:cNvSpPr>
                  <a:spLocks/>
                </p:cNvSpPr>
                <p:nvPr/>
              </p:nvSpPr>
              <p:spPr bwMode="auto">
                <a:xfrm>
                  <a:off x="4962555" y="2584257"/>
                  <a:ext cx="49217" cy="128570"/>
                </a:xfrm>
                <a:custGeom>
                  <a:avLst/>
                  <a:gdLst>
                    <a:gd name="T0" fmla="*/ 24764 w 50006"/>
                    <a:gd name="T1" fmla="*/ 0 h 127631"/>
                    <a:gd name="T2" fmla="*/ 0 w 50006"/>
                    <a:gd name="T3" fmla="*/ 50871 h 127631"/>
                    <a:gd name="T4" fmla="*/ 26828 w 50006"/>
                    <a:gd name="T5" fmla="*/ 136335 h 127631"/>
                    <a:gd name="T6" fmla="*/ 43337 w 50006"/>
                    <a:gd name="T7" fmla="*/ 39677 h 127631"/>
                    <a:gd name="T8" fmla="*/ 24764 w 50006"/>
                    <a:gd name="T9" fmla="*/ 0 h 127631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50006"/>
                    <a:gd name="T16" fmla="*/ 0 h 127631"/>
                    <a:gd name="T17" fmla="*/ 50006 w 50006"/>
                    <a:gd name="T18" fmla="*/ 127631 h 127631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50006" h="127631">
                      <a:moveTo>
                        <a:pt x="28575" y="0"/>
                      </a:moveTo>
                      <a:lnTo>
                        <a:pt x="0" y="47623"/>
                      </a:lnTo>
                      <a:lnTo>
                        <a:pt x="30956" y="127631"/>
                      </a:lnTo>
                      <a:cubicBezTo>
                        <a:pt x="31750" y="107787"/>
                        <a:pt x="49212" y="56989"/>
                        <a:pt x="50006" y="37145"/>
                      </a:cubicBezTo>
                      <a:lnTo>
                        <a:pt x="28575" y="0"/>
                      </a:lnTo>
                      <a:close/>
                    </a:path>
                  </a:pathLst>
                </a:custGeom>
                <a:solidFill>
                  <a:srgbClr val="7575D1">
                    <a:alpha val="49019"/>
                  </a:srgbClr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lIns="36000" tIns="36000" rIns="36000" bIns="36000" anchor="ctr"/>
                <a:lstStyle/>
                <a:p>
                  <a:endParaRPr lang="ru-RU">
                    <a:latin typeface="Calibri" pitchFamily="34" charset="0"/>
                  </a:endParaRPr>
                </a:p>
              </p:txBody>
            </p:sp>
          </p:grpSp>
          <p:sp>
            <p:nvSpPr>
              <p:cNvPr id="48181" name="Полилиния 8"/>
              <p:cNvSpPr>
                <a:spLocks noChangeArrowheads="1"/>
              </p:cNvSpPr>
              <p:nvPr/>
            </p:nvSpPr>
            <p:spPr bwMode="auto">
              <a:xfrm>
                <a:off x="2938" y="1688"/>
                <a:ext cx="1632" cy="1330"/>
              </a:xfrm>
              <a:custGeom>
                <a:avLst/>
                <a:gdLst>
                  <a:gd name="T0" fmla="*/ 0 w 2590800"/>
                  <a:gd name="T1" fmla="*/ 0 h 2111375"/>
                  <a:gd name="T2" fmla="*/ 0 w 2590800"/>
                  <a:gd name="T3" fmla="*/ 0 h 2111375"/>
                  <a:gd name="T4" fmla="*/ 0 w 2590800"/>
                  <a:gd name="T5" fmla="*/ 0 h 2111375"/>
                  <a:gd name="T6" fmla="*/ 0 w 2590800"/>
                  <a:gd name="T7" fmla="*/ 0 h 2111375"/>
                  <a:gd name="T8" fmla="*/ 0 w 2590800"/>
                  <a:gd name="T9" fmla="*/ 0 h 211137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590800"/>
                  <a:gd name="T16" fmla="*/ 0 h 2111375"/>
                  <a:gd name="T17" fmla="*/ 2590800 w 2590800"/>
                  <a:gd name="T18" fmla="*/ 2111375 h 211137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590800" h="2111375">
                    <a:moveTo>
                      <a:pt x="34925" y="1892300"/>
                    </a:moveTo>
                    <a:cubicBezTo>
                      <a:pt x="0" y="2111375"/>
                      <a:pt x="678026" y="1665184"/>
                      <a:pt x="988062" y="1469392"/>
                    </a:cubicBezTo>
                    <a:cubicBezTo>
                      <a:pt x="1298098" y="1273600"/>
                      <a:pt x="1684373" y="819308"/>
                      <a:pt x="1895140" y="717549"/>
                    </a:cubicBezTo>
                    <a:cubicBezTo>
                      <a:pt x="2105907" y="615790"/>
                      <a:pt x="2142011" y="978429"/>
                      <a:pt x="2252663" y="858837"/>
                    </a:cubicBezTo>
                    <a:cubicBezTo>
                      <a:pt x="2363315" y="739246"/>
                      <a:pt x="2590800" y="21167"/>
                      <a:pt x="2559050" y="0"/>
                    </a:cubicBezTo>
                  </a:path>
                </a:pathLst>
              </a:custGeom>
              <a:noFill/>
              <a:ln w="19050" algn="ctr">
                <a:solidFill>
                  <a:srgbClr val="0070C0"/>
                </a:solidFill>
                <a:prstDash val="dash"/>
                <a:round/>
                <a:headEnd/>
                <a:tailEnd type="triangle" w="med" len="med"/>
              </a:ln>
            </p:spPr>
            <p:txBody>
              <a:bodyPr wrap="none" anchor="ctr"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48182" name="Полилиния 9"/>
              <p:cNvSpPr>
                <a:spLocks noChangeArrowheads="1"/>
              </p:cNvSpPr>
              <p:nvPr/>
            </p:nvSpPr>
            <p:spPr bwMode="auto">
              <a:xfrm>
                <a:off x="4580" y="1684"/>
                <a:ext cx="496" cy="1002"/>
              </a:xfrm>
              <a:custGeom>
                <a:avLst/>
                <a:gdLst>
                  <a:gd name="T0" fmla="*/ 0 w 788025"/>
                  <a:gd name="T1" fmla="*/ 0 h 1590674"/>
                  <a:gd name="T2" fmla="*/ 0 w 788025"/>
                  <a:gd name="T3" fmla="*/ 0 h 1590674"/>
                  <a:gd name="T4" fmla="*/ 0 w 788025"/>
                  <a:gd name="T5" fmla="*/ 0 h 1590674"/>
                  <a:gd name="T6" fmla="*/ 0 w 788025"/>
                  <a:gd name="T7" fmla="*/ 0 h 1590674"/>
                  <a:gd name="T8" fmla="*/ 0 w 788025"/>
                  <a:gd name="T9" fmla="*/ 0 h 1590674"/>
                  <a:gd name="T10" fmla="*/ 0 w 788025"/>
                  <a:gd name="T11" fmla="*/ 0 h 159067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788025"/>
                  <a:gd name="T19" fmla="*/ 0 h 1590674"/>
                  <a:gd name="T20" fmla="*/ 788025 w 788025"/>
                  <a:gd name="T21" fmla="*/ 1590674 h 1590674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788025" h="1590674">
                    <a:moveTo>
                      <a:pt x="754688" y="1590674"/>
                    </a:moveTo>
                    <a:cubicBezTo>
                      <a:pt x="788025" y="1512092"/>
                      <a:pt x="753373" y="1385887"/>
                      <a:pt x="704850" y="1304925"/>
                    </a:cubicBezTo>
                    <a:cubicBezTo>
                      <a:pt x="656327" y="1223963"/>
                      <a:pt x="538692" y="1177396"/>
                      <a:pt x="463550" y="1104900"/>
                    </a:cubicBezTo>
                    <a:cubicBezTo>
                      <a:pt x="388408" y="1032404"/>
                      <a:pt x="308504" y="1007004"/>
                      <a:pt x="254000" y="869950"/>
                    </a:cubicBezTo>
                    <a:cubicBezTo>
                      <a:pt x="199496" y="732896"/>
                      <a:pt x="178858" y="427567"/>
                      <a:pt x="136525" y="282575"/>
                    </a:cubicBezTo>
                    <a:cubicBezTo>
                      <a:pt x="94192" y="137583"/>
                      <a:pt x="23812" y="55562"/>
                      <a:pt x="0" y="0"/>
                    </a:cubicBezTo>
                  </a:path>
                </a:pathLst>
              </a:custGeom>
              <a:noFill/>
              <a:ln w="19050" algn="ctr">
                <a:solidFill>
                  <a:srgbClr val="0070C0"/>
                </a:solidFill>
                <a:prstDash val="dash"/>
                <a:round/>
                <a:headEnd/>
                <a:tailEnd type="triangle" w="med" len="med"/>
              </a:ln>
            </p:spPr>
            <p:txBody>
              <a:bodyPr wrap="none" anchor="ctr"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48183" name="Полилиния 11"/>
              <p:cNvSpPr>
                <a:spLocks noChangeArrowheads="1"/>
              </p:cNvSpPr>
              <p:nvPr/>
            </p:nvSpPr>
            <p:spPr bwMode="auto">
              <a:xfrm>
                <a:off x="4606" y="1658"/>
                <a:ext cx="874" cy="382"/>
              </a:xfrm>
              <a:custGeom>
                <a:avLst/>
                <a:gdLst>
                  <a:gd name="T0" fmla="*/ 0 w 1387475"/>
                  <a:gd name="T1" fmla="*/ 0 h 606425"/>
                  <a:gd name="T2" fmla="*/ 0 w 1387475"/>
                  <a:gd name="T3" fmla="*/ 0 h 606425"/>
                  <a:gd name="T4" fmla="*/ 0 w 1387475"/>
                  <a:gd name="T5" fmla="*/ 0 h 606425"/>
                  <a:gd name="T6" fmla="*/ 0 60000 65536"/>
                  <a:gd name="T7" fmla="*/ 0 60000 65536"/>
                  <a:gd name="T8" fmla="*/ 0 60000 65536"/>
                  <a:gd name="T9" fmla="*/ 0 w 1387475"/>
                  <a:gd name="T10" fmla="*/ 0 h 606425"/>
                  <a:gd name="T11" fmla="*/ 1387475 w 1387475"/>
                  <a:gd name="T12" fmla="*/ 606425 h 606425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387475" h="606425">
                    <a:moveTo>
                      <a:pt x="1387475" y="606425"/>
                    </a:moveTo>
                    <a:cubicBezTo>
                      <a:pt x="1061508" y="527050"/>
                      <a:pt x="717021" y="440796"/>
                      <a:pt x="485775" y="339725"/>
                    </a:cubicBezTo>
                    <a:cubicBezTo>
                      <a:pt x="254529" y="238654"/>
                      <a:pt x="173567" y="136525"/>
                      <a:pt x="0" y="0"/>
                    </a:cubicBezTo>
                  </a:path>
                </a:pathLst>
              </a:custGeom>
              <a:noFill/>
              <a:ln w="19050" algn="ctr">
                <a:solidFill>
                  <a:srgbClr val="0070C0"/>
                </a:solidFill>
                <a:prstDash val="dash"/>
                <a:round/>
                <a:headEnd/>
                <a:tailEnd type="triangle" w="med" len="med"/>
              </a:ln>
            </p:spPr>
            <p:txBody>
              <a:bodyPr wrap="none" anchor="ctr"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91" name="Прямоугольная выноска 190"/>
              <p:cNvSpPr/>
              <p:nvPr/>
            </p:nvSpPr>
            <p:spPr bwMode="auto">
              <a:xfrm>
                <a:off x="272" y="2351"/>
                <a:ext cx="793" cy="370"/>
              </a:xfrm>
              <a:prstGeom prst="wedgeRectCallout">
                <a:avLst>
                  <a:gd name="adj1" fmla="val -33297"/>
                  <a:gd name="adj2" fmla="val -130493"/>
                </a:avLst>
              </a:prstGeom>
              <a:solidFill>
                <a:schemeClr val="accent2">
                  <a:lumMod val="60000"/>
                  <a:lumOff val="40000"/>
                  <a:alpha val="49000"/>
                </a:schemeClr>
              </a:solidFill>
              <a:ln w="25400" algn="ctr">
                <a:noFill/>
                <a:miter lim="800000"/>
                <a:headEnd/>
                <a:tailEnd/>
              </a:ln>
            </p:spPr>
            <p:txBody>
              <a:bodyPr lIns="36000" tIns="36000" rIns="36000" bIns="36000" anchor="ctr"/>
              <a:lstStyle/>
              <a:p>
                <a:pPr algn="ctr" fontAlgn="auto">
                  <a:spcBef>
                    <a:spcPct val="50000"/>
                  </a:spcBef>
                  <a:spcAft>
                    <a:spcPts val="0"/>
                  </a:spcAft>
                  <a:buClr>
                    <a:srgbClr val="0066CC"/>
                  </a:buClr>
                  <a:buFont typeface="Wingdings" pitchFamily="2" charset="2"/>
                  <a:buNone/>
                  <a:defRPr/>
                </a:pPr>
                <a:r>
                  <a:rPr lang="en-US" sz="700" b="1" dirty="0">
                    <a:solidFill>
                      <a:schemeClr val="accent2"/>
                    </a:solidFill>
                    <a:latin typeface="Arial Rounded MT Bold" pitchFamily="34" charset="0"/>
                  </a:rPr>
                  <a:t>3</a:t>
                </a:r>
                <a:r>
                  <a:rPr lang="ru-RU" sz="700" b="1" dirty="0">
                    <a:solidFill>
                      <a:schemeClr val="accent2"/>
                    </a:solidFill>
                    <a:latin typeface="Arial Rounded MT Bold" pitchFamily="34" charset="0"/>
                  </a:rPr>
                  <a:t>5</a:t>
                </a:r>
                <a:r>
                  <a:rPr lang="en-US" sz="700" b="1" dirty="0">
                    <a:solidFill>
                      <a:schemeClr val="accent2"/>
                    </a:solidFill>
                    <a:latin typeface="Arial Rounded MT Bold" pitchFamily="34" charset="0"/>
                  </a:rPr>
                  <a:t> </a:t>
                </a:r>
                <a:r>
                  <a:rPr lang="ru-RU" sz="700" b="1" dirty="0">
                    <a:solidFill>
                      <a:schemeClr val="accent2"/>
                    </a:solidFill>
                    <a:latin typeface="Arial Rounded MT Bold" pitchFamily="34" charset="0"/>
                  </a:rPr>
                  <a:t>дней из Бразилии в Китай</a:t>
                </a:r>
              </a:p>
            </p:txBody>
          </p:sp>
          <p:sp>
            <p:nvSpPr>
              <p:cNvPr id="192" name="Прямоугольная выноска 191"/>
              <p:cNvSpPr/>
              <p:nvPr/>
            </p:nvSpPr>
            <p:spPr bwMode="auto">
              <a:xfrm>
                <a:off x="2880" y="2967"/>
                <a:ext cx="1000" cy="270"/>
              </a:xfrm>
              <a:prstGeom prst="wedgeRectCallout">
                <a:avLst>
                  <a:gd name="adj1" fmla="val 22649"/>
                  <a:gd name="adj2" fmla="val -192187"/>
                </a:avLst>
              </a:prstGeom>
              <a:solidFill>
                <a:schemeClr val="accent2">
                  <a:lumMod val="60000"/>
                  <a:lumOff val="40000"/>
                  <a:alpha val="49000"/>
                </a:schemeClr>
              </a:solidFill>
              <a:ln w="25400" algn="ctr">
                <a:noFill/>
                <a:miter lim="800000"/>
                <a:headEnd/>
                <a:tailEnd/>
              </a:ln>
            </p:spPr>
            <p:txBody>
              <a:bodyPr lIns="36000" tIns="36000" rIns="36000" bIns="36000" anchor="ctr"/>
              <a:lstStyle/>
              <a:p>
                <a:pPr algn="ctr" fontAlgn="auto">
                  <a:spcBef>
                    <a:spcPct val="50000"/>
                  </a:spcBef>
                  <a:spcAft>
                    <a:spcPts val="0"/>
                  </a:spcAft>
                  <a:buClr>
                    <a:srgbClr val="0066CC"/>
                  </a:buClr>
                  <a:buFont typeface="Wingdings" pitchFamily="2" charset="2"/>
                  <a:buNone/>
                  <a:defRPr/>
                </a:pPr>
                <a:r>
                  <a:rPr lang="ru-RU" sz="700" b="1" dirty="0">
                    <a:solidFill>
                      <a:schemeClr val="accent2"/>
                    </a:solidFill>
                    <a:latin typeface="Arial Rounded MT Bold" pitchFamily="34" charset="0"/>
                  </a:rPr>
                  <a:t>23</a:t>
                </a:r>
                <a:r>
                  <a:rPr lang="en-US" sz="700" b="1" dirty="0">
                    <a:solidFill>
                      <a:schemeClr val="accent2"/>
                    </a:solidFill>
                    <a:latin typeface="Arial Rounded MT Bold" pitchFamily="34" charset="0"/>
                  </a:rPr>
                  <a:t> </a:t>
                </a:r>
                <a:r>
                  <a:rPr lang="ru-RU" sz="700" b="1" dirty="0">
                    <a:solidFill>
                      <a:schemeClr val="accent2"/>
                    </a:solidFill>
                    <a:latin typeface="Arial Rounded MT Bold" pitchFamily="34" charset="0"/>
                  </a:rPr>
                  <a:t>дня из ЮАР в Китай</a:t>
                </a:r>
              </a:p>
            </p:txBody>
          </p:sp>
          <p:sp>
            <p:nvSpPr>
              <p:cNvPr id="48186" name="Полилиния 14"/>
              <p:cNvSpPr>
                <a:spLocks noChangeArrowheads="1"/>
              </p:cNvSpPr>
              <p:nvPr/>
            </p:nvSpPr>
            <p:spPr bwMode="auto">
              <a:xfrm>
                <a:off x="4589" y="1296"/>
                <a:ext cx="72" cy="341"/>
              </a:xfrm>
              <a:custGeom>
                <a:avLst/>
                <a:gdLst>
                  <a:gd name="T0" fmla="*/ 0 w 114697"/>
                  <a:gd name="T1" fmla="*/ 0 h 540544"/>
                  <a:gd name="T2" fmla="*/ 0 w 114697"/>
                  <a:gd name="T3" fmla="*/ 0 h 540544"/>
                  <a:gd name="T4" fmla="*/ 0 w 114697"/>
                  <a:gd name="T5" fmla="*/ 0 h 540544"/>
                  <a:gd name="T6" fmla="*/ 0 w 114697"/>
                  <a:gd name="T7" fmla="*/ 0 h 540544"/>
                  <a:gd name="T8" fmla="*/ 0 w 114697"/>
                  <a:gd name="T9" fmla="*/ 0 h 540544"/>
                  <a:gd name="T10" fmla="*/ 0 w 114697"/>
                  <a:gd name="T11" fmla="*/ 0 h 540544"/>
                  <a:gd name="T12" fmla="*/ 0 w 114697"/>
                  <a:gd name="T13" fmla="*/ 0 h 540544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14697"/>
                  <a:gd name="T22" fmla="*/ 0 h 540544"/>
                  <a:gd name="T23" fmla="*/ 114697 w 114697"/>
                  <a:gd name="T24" fmla="*/ 540544 h 540544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14697" h="540544">
                    <a:moveTo>
                      <a:pt x="38100" y="0"/>
                    </a:moveTo>
                    <a:cubicBezTo>
                      <a:pt x="53578" y="3373"/>
                      <a:pt x="69056" y="6747"/>
                      <a:pt x="80962" y="26194"/>
                    </a:cubicBezTo>
                    <a:cubicBezTo>
                      <a:pt x="92868" y="45641"/>
                      <a:pt x="104378" y="81756"/>
                      <a:pt x="109537" y="116681"/>
                    </a:cubicBezTo>
                    <a:cubicBezTo>
                      <a:pt x="114697" y="151606"/>
                      <a:pt x="113109" y="191691"/>
                      <a:pt x="111919" y="235744"/>
                    </a:cubicBezTo>
                    <a:cubicBezTo>
                      <a:pt x="110729" y="279797"/>
                      <a:pt x="110331" y="338535"/>
                      <a:pt x="102394" y="381000"/>
                    </a:cubicBezTo>
                    <a:cubicBezTo>
                      <a:pt x="94457" y="423465"/>
                      <a:pt x="81360" y="463947"/>
                      <a:pt x="64294" y="490538"/>
                    </a:cubicBezTo>
                    <a:cubicBezTo>
                      <a:pt x="47228" y="517129"/>
                      <a:pt x="23614" y="528836"/>
                      <a:pt x="0" y="540544"/>
                    </a:cubicBezTo>
                  </a:path>
                </a:pathLst>
              </a:custGeom>
              <a:noFill/>
              <a:ln w="19050" algn="ctr">
                <a:solidFill>
                  <a:srgbClr val="FF0000"/>
                </a:solidFill>
                <a:prstDash val="dash"/>
                <a:round/>
                <a:headEnd/>
                <a:tailEnd type="triangle" w="med" len="med"/>
              </a:ln>
            </p:spPr>
            <p:txBody>
              <a:bodyPr wrap="none" anchor="ctr"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94" name="Прямоугольная выноска 193"/>
              <p:cNvSpPr/>
              <p:nvPr/>
            </p:nvSpPr>
            <p:spPr bwMode="auto">
              <a:xfrm>
                <a:off x="4479" y="2967"/>
                <a:ext cx="1106" cy="270"/>
              </a:xfrm>
              <a:prstGeom prst="wedgeRectCallout">
                <a:avLst>
                  <a:gd name="adj1" fmla="val 1961"/>
                  <a:gd name="adj2" fmla="val -156667"/>
                </a:avLst>
              </a:prstGeom>
              <a:solidFill>
                <a:schemeClr val="accent2">
                  <a:lumMod val="60000"/>
                  <a:lumOff val="40000"/>
                  <a:alpha val="49000"/>
                </a:schemeClr>
              </a:solidFill>
              <a:ln w="25400" algn="ctr">
                <a:noFill/>
                <a:miter lim="800000"/>
                <a:headEnd/>
                <a:tailEnd/>
              </a:ln>
            </p:spPr>
            <p:txBody>
              <a:bodyPr lIns="36000" tIns="36000" rIns="36000" bIns="36000" anchor="ctr"/>
              <a:lstStyle/>
              <a:p>
                <a:pPr algn="ctr" fontAlgn="auto">
                  <a:spcBef>
                    <a:spcPct val="50000"/>
                  </a:spcBef>
                  <a:spcAft>
                    <a:spcPts val="0"/>
                  </a:spcAft>
                  <a:buClr>
                    <a:srgbClr val="0066CC"/>
                  </a:buClr>
                  <a:buFont typeface="Wingdings" pitchFamily="2" charset="2"/>
                  <a:buNone/>
                  <a:defRPr/>
                </a:pPr>
                <a:r>
                  <a:rPr lang="en-US" sz="700" b="1" dirty="0">
                    <a:solidFill>
                      <a:schemeClr val="accent2"/>
                    </a:solidFill>
                    <a:latin typeface="Arial Rounded MT Bold" pitchFamily="34" charset="0"/>
                  </a:rPr>
                  <a:t>14 </a:t>
                </a:r>
                <a:r>
                  <a:rPr lang="ru-RU" sz="700" b="1" dirty="0">
                    <a:solidFill>
                      <a:schemeClr val="accent2"/>
                    </a:solidFill>
                    <a:latin typeface="Arial Rounded MT Bold" pitchFamily="34" charset="0"/>
                  </a:rPr>
                  <a:t> дней из Австралии в Китай</a:t>
                </a:r>
              </a:p>
            </p:txBody>
          </p:sp>
          <p:sp>
            <p:nvSpPr>
              <p:cNvPr id="48188" name="Полилиния 21"/>
              <p:cNvSpPr>
                <a:spLocks/>
              </p:cNvSpPr>
              <p:nvPr/>
            </p:nvSpPr>
            <p:spPr bwMode="auto">
              <a:xfrm>
                <a:off x="4074" y="1284"/>
                <a:ext cx="332" cy="300"/>
              </a:xfrm>
              <a:custGeom>
                <a:avLst/>
                <a:gdLst>
                  <a:gd name="T0" fmla="*/ 0 w 527050"/>
                  <a:gd name="T1" fmla="*/ 0 h 476250"/>
                  <a:gd name="T2" fmla="*/ 0 w 527050"/>
                  <a:gd name="T3" fmla="*/ 0 h 476250"/>
                  <a:gd name="T4" fmla="*/ 0 w 527050"/>
                  <a:gd name="T5" fmla="*/ 0 h 476250"/>
                  <a:gd name="T6" fmla="*/ 0 w 527050"/>
                  <a:gd name="T7" fmla="*/ 0 h 476250"/>
                  <a:gd name="T8" fmla="*/ 0 w 527050"/>
                  <a:gd name="T9" fmla="*/ 0 h 476250"/>
                  <a:gd name="T10" fmla="*/ 0 w 527050"/>
                  <a:gd name="T11" fmla="*/ 0 h 47625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527050"/>
                  <a:gd name="T19" fmla="*/ 0 h 476250"/>
                  <a:gd name="T20" fmla="*/ 527050 w 527050"/>
                  <a:gd name="T21" fmla="*/ 476250 h 476250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527050" h="476250">
                    <a:moveTo>
                      <a:pt x="0" y="0"/>
                    </a:moveTo>
                    <a:cubicBezTo>
                      <a:pt x="27781" y="25135"/>
                      <a:pt x="55563" y="50271"/>
                      <a:pt x="69850" y="76200"/>
                    </a:cubicBezTo>
                    <a:cubicBezTo>
                      <a:pt x="84137" y="102129"/>
                      <a:pt x="62442" y="118533"/>
                      <a:pt x="85725" y="155575"/>
                    </a:cubicBezTo>
                    <a:cubicBezTo>
                      <a:pt x="109008" y="192617"/>
                      <a:pt x="158750" y="258763"/>
                      <a:pt x="209550" y="298450"/>
                    </a:cubicBezTo>
                    <a:cubicBezTo>
                      <a:pt x="260350" y="338137"/>
                      <a:pt x="337608" y="364067"/>
                      <a:pt x="390525" y="393700"/>
                    </a:cubicBezTo>
                    <a:cubicBezTo>
                      <a:pt x="443442" y="423333"/>
                      <a:pt x="485246" y="449791"/>
                      <a:pt x="527050" y="476250"/>
                    </a:cubicBezTo>
                  </a:path>
                </a:pathLst>
              </a:custGeom>
              <a:noFill/>
              <a:ln w="9525" algn="ctr">
                <a:solidFill>
                  <a:srgbClr val="FF0000"/>
                </a:solidFill>
                <a:prstDash val="dashDot"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48189" name="Дуга 22"/>
              <p:cNvSpPr>
                <a:spLocks/>
              </p:cNvSpPr>
              <p:nvPr/>
            </p:nvSpPr>
            <p:spPr bwMode="auto">
              <a:xfrm>
                <a:off x="3787" y="1280"/>
                <a:ext cx="603" cy="535"/>
              </a:xfrm>
              <a:custGeom>
                <a:avLst/>
                <a:gdLst>
                  <a:gd name="T0" fmla="*/ 0 w 957262"/>
                  <a:gd name="T1" fmla="*/ 0 h 849313"/>
                  <a:gd name="T2" fmla="*/ 0 w 957262"/>
                  <a:gd name="T3" fmla="*/ 0 h 849313"/>
                  <a:gd name="T4" fmla="*/ 0 w 957262"/>
                  <a:gd name="T5" fmla="*/ 0 h 849313"/>
                  <a:gd name="T6" fmla="*/ 11796480 60000 65536"/>
                  <a:gd name="T7" fmla="*/ 17694720 60000 65536"/>
                  <a:gd name="T8" fmla="*/ 5898240 60000 65536"/>
                  <a:gd name="T9" fmla="*/ 452437 w 957262"/>
                  <a:gd name="T10" fmla="*/ 0 h 849313"/>
                  <a:gd name="T11" fmla="*/ 957262 w 957262"/>
                  <a:gd name="T12" fmla="*/ 415925 h 849313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957262" h="849313" stroke="0">
                    <a:moveTo>
                      <a:pt x="452671" y="625"/>
                    </a:moveTo>
                    <a:lnTo>
                      <a:pt x="452671" y="625"/>
                    </a:lnTo>
                    <a:cubicBezTo>
                      <a:pt x="461316" y="208"/>
                      <a:pt x="469972" y="-1"/>
                      <a:pt x="478631" y="0"/>
                    </a:cubicBezTo>
                    <a:cubicBezTo>
                      <a:pt x="738929" y="0"/>
                      <a:pt x="951508" y="184562"/>
                      <a:pt x="957149" y="415454"/>
                    </a:cubicBezTo>
                    <a:lnTo>
                      <a:pt x="478631" y="424657"/>
                    </a:lnTo>
                    <a:lnTo>
                      <a:pt x="452671" y="625"/>
                    </a:lnTo>
                    <a:close/>
                  </a:path>
                  <a:path w="957262" h="849313" fill="none">
                    <a:moveTo>
                      <a:pt x="452671" y="625"/>
                    </a:moveTo>
                    <a:lnTo>
                      <a:pt x="452671" y="625"/>
                    </a:lnTo>
                    <a:cubicBezTo>
                      <a:pt x="461316" y="208"/>
                      <a:pt x="469972" y="-1"/>
                      <a:pt x="478631" y="0"/>
                    </a:cubicBezTo>
                    <a:cubicBezTo>
                      <a:pt x="738929" y="0"/>
                      <a:pt x="951508" y="184562"/>
                      <a:pt x="957149" y="415454"/>
                    </a:cubicBezTo>
                  </a:path>
                </a:pathLst>
              </a:custGeom>
              <a:noFill/>
              <a:ln w="12700" algn="ctr">
                <a:solidFill>
                  <a:srgbClr val="FF0000"/>
                </a:solidFill>
                <a:prstDash val="sysDot"/>
                <a:round/>
                <a:headEnd type="oval" w="med" len="med"/>
                <a:tailEnd type="arrow" w="sm" len="sm"/>
              </a:ln>
            </p:spPr>
            <p:txBody>
              <a:bodyPr wrap="none" anchor="ctr"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48190" name="Прямоугольная выноска 23"/>
              <p:cNvSpPr>
                <a:spLocks noChangeArrowheads="1"/>
              </p:cNvSpPr>
              <p:nvPr/>
            </p:nvSpPr>
            <p:spPr bwMode="auto">
              <a:xfrm>
                <a:off x="2152" y="978"/>
                <a:ext cx="1549" cy="318"/>
              </a:xfrm>
              <a:prstGeom prst="wedgeRectCallout">
                <a:avLst>
                  <a:gd name="adj1" fmla="val 74093"/>
                  <a:gd name="adj2" fmla="val 44662"/>
                </a:avLst>
              </a:prstGeom>
              <a:solidFill>
                <a:srgbClr val="CC99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36000" tIns="36000" rIns="36000" bIns="36000" anchor="ctr"/>
              <a:lstStyle/>
              <a:p>
                <a:pPr algn="ctr">
                  <a:spcBef>
                    <a:spcPct val="50000"/>
                  </a:spcBef>
                  <a:buClr>
                    <a:srgbClr val="0066CC"/>
                  </a:buClr>
                  <a:buFont typeface="Wingdings" pitchFamily="2" charset="2"/>
                  <a:buNone/>
                </a:pPr>
                <a:r>
                  <a:rPr lang="ru-RU" sz="700" b="1">
                    <a:solidFill>
                      <a:srgbClr val="0D0D0D"/>
                    </a:solidFill>
                    <a:latin typeface="Arial Rounded MT Bold"/>
                  </a:rPr>
                  <a:t>2-часовой перелет в Пекин или 1 день пути по ж/д через Монголию</a:t>
                </a:r>
              </a:p>
            </p:txBody>
          </p:sp>
          <p:sp>
            <p:nvSpPr>
              <p:cNvPr id="48191" name="Полилиния 24"/>
              <p:cNvSpPr>
                <a:spLocks noChangeArrowheads="1"/>
              </p:cNvSpPr>
              <p:nvPr/>
            </p:nvSpPr>
            <p:spPr bwMode="auto">
              <a:xfrm>
                <a:off x="3522" y="761"/>
                <a:ext cx="1711" cy="901"/>
              </a:xfrm>
              <a:custGeom>
                <a:avLst/>
                <a:gdLst>
                  <a:gd name="T0" fmla="*/ 0 w 2716212"/>
                  <a:gd name="T1" fmla="*/ 0 h 1430337"/>
                  <a:gd name="T2" fmla="*/ 0 w 2716212"/>
                  <a:gd name="T3" fmla="*/ 0 h 1430337"/>
                  <a:gd name="T4" fmla="*/ 0 w 2716212"/>
                  <a:gd name="T5" fmla="*/ 0 h 1430337"/>
                  <a:gd name="T6" fmla="*/ 0 w 2716212"/>
                  <a:gd name="T7" fmla="*/ 0 h 1430337"/>
                  <a:gd name="T8" fmla="*/ 0 w 2716212"/>
                  <a:gd name="T9" fmla="*/ 0 h 1430337"/>
                  <a:gd name="T10" fmla="*/ 0 w 2716212"/>
                  <a:gd name="T11" fmla="*/ 0 h 1430337"/>
                  <a:gd name="T12" fmla="*/ 0 w 2716212"/>
                  <a:gd name="T13" fmla="*/ 0 h 143033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716212"/>
                  <a:gd name="T22" fmla="*/ 0 h 1430337"/>
                  <a:gd name="T23" fmla="*/ 2716212 w 2716212"/>
                  <a:gd name="T24" fmla="*/ 1430337 h 1430337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716212" h="1430337">
                    <a:moveTo>
                      <a:pt x="0" y="449262"/>
                    </a:moveTo>
                    <a:cubicBezTo>
                      <a:pt x="11906" y="224631"/>
                      <a:pt x="23813" y="0"/>
                      <a:pt x="438150" y="11112"/>
                    </a:cubicBezTo>
                    <a:cubicBezTo>
                      <a:pt x="852487" y="22224"/>
                      <a:pt x="2255838" y="301625"/>
                      <a:pt x="2486025" y="515937"/>
                    </a:cubicBezTo>
                    <a:cubicBezTo>
                      <a:pt x="2716212" y="730249"/>
                      <a:pt x="1933575" y="1163637"/>
                      <a:pt x="1819275" y="1296987"/>
                    </a:cubicBezTo>
                    <a:cubicBezTo>
                      <a:pt x="1704975" y="1430337"/>
                      <a:pt x="1803400" y="1316037"/>
                      <a:pt x="1800225" y="1316037"/>
                    </a:cubicBezTo>
                    <a:cubicBezTo>
                      <a:pt x="1797050" y="1316037"/>
                      <a:pt x="1800225" y="1296987"/>
                      <a:pt x="1800225" y="1296987"/>
                    </a:cubicBezTo>
                  </a:path>
                </a:pathLst>
              </a:custGeom>
              <a:noFill/>
              <a:ln w="19050" algn="ctr">
                <a:solidFill>
                  <a:srgbClr val="FF0000"/>
                </a:solidFill>
                <a:prstDash val="dash"/>
                <a:round/>
                <a:headEnd/>
                <a:tailEnd type="triangle" w="med" len="med"/>
              </a:ln>
            </p:spPr>
            <p:txBody>
              <a:bodyPr wrap="none" anchor="ctr"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48192" name="WordArt 49"/>
              <p:cNvSpPr>
                <a:spLocks noChangeArrowheads="1" noChangeShapeType="1" noTextEdit="1"/>
              </p:cNvSpPr>
              <p:nvPr/>
            </p:nvSpPr>
            <p:spPr bwMode="auto">
              <a:xfrm rot="-2546700">
                <a:off x="4762" y="1374"/>
                <a:ext cx="523" cy="128"/>
              </a:xfrm>
              <a:prstGeom prst="rect">
                <a:avLst/>
              </a:prstGeom>
            </p:spPr>
            <p:txBody>
              <a:bodyPr wrap="none" fromWordArt="1">
                <a:prstTxWarp prst="textCanDown">
                  <a:avLst>
                    <a:gd name="adj" fmla="val 33333"/>
                  </a:avLst>
                </a:prstTxWarp>
              </a:bodyPr>
              <a:lstStyle/>
              <a:p>
                <a:pPr algn="ctr"/>
                <a:r>
                  <a:rPr lang="ru-RU" sz="1200" kern="10"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  <a:solidFill>
                      <a:srgbClr val="0070C0"/>
                    </a:solidFill>
                    <a:latin typeface="Arial Unicode MS"/>
                    <a:ea typeface="Arial Unicode MS"/>
                    <a:cs typeface="Arial Unicode MS"/>
                  </a:rPr>
                  <a:t>20 дней морем</a:t>
                </a:r>
              </a:p>
            </p:txBody>
          </p:sp>
          <p:sp>
            <p:nvSpPr>
              <p:cNvPr id="48193" name="Прямоугольная выноска 15"/>
              <p:cNvSpPr>
                <a:spLocks noChangeArrowheads="1"/>
              </p:cNvSpPr>
              <p:nvPr/>
            </p:nvSpPr>
            <p:spPr bwMode="auto">
              <a:xfrm>
                <a:off x="4661" y="693"/>
                <a:ext cx="941" cy="285"/>
              </a:xfrm>
              <a:prstGeom prst="wedgeRectCallout">
                <a:avLst>
                  <a:gd name="adj1" fmla="val -55000"/>
                  <a:gd name="adj2" fmla="val 163412"/>
                </a:avLst>
              </a:prstGeom>
              <a:solidFill>
                <a:srgbClr val="CC99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36000" tIns="36000" rIns="36000" bIns="36000" anchor="ctr"/>
              <a:lstStyle/>
              <a:p>
                <a:pPr algn="ctr">
                  <a:spcBef>
                    <a:spcPct val="50000"/>
                  </a:spcBef>
                  <a:buClr>
                    <a:srgbClr val="0066CC"/>
                  </a:buClr>
                  <a:buFont typeface="Wingdings" pitchFamily="2" charset="2"/>
                  <a:buNone/>
                </a:pPr>
                <a:r>
                  <a:rPr lang="ru-RU" sz="700" b="1">
                    <a:solidFill>
                      <a:srgbClr val="0D0D0D"/>
                    </a:solidFill>
                    <a:latin typeface="Arial Rounded MT Bold"/>
                  </a:rPr>
                  <a:t>Всего 4-8 дней морем из России в Китай</a:t>
                </a:r>
              </a:p>
            </p:txBody>
          </p:sp>
        </p:grpSp>
        <p:sp>
          <p:nvSpPr>
            <p:cNvPr id="48194" name="Полилиния 10"/>
            <p:cNvSpPr>
              <a:spLocks noChangeArrowheads="1"/>
            </p:cNvSpPr>
            <p:nvPr/>
          </p:nvSpPr>
          <p:spPr bwMode="auto">
            <a:xfrm>
              <a:off x="42" y="2180"/>
              <a:ext cx="1789" cy="318"/>
            </a:xfrm>
            <a:custGeom>
              <a:avLst/>
              <a:gdLst>
                <a:gd name="T0" fmla="*/ 0 w 2840037"/>
                <a:gd name="T1" fmla="*/ 0 h 505513"/>
                <a:gd name="T2" fmla="*/ 0 w 2840037"/>
                <a:gd name="T3" fmla="*/ 0 h 505513"/>
                <a:gd name="T4" fmla="*/ 0 w 2840037"/>
                <a:gd name="T5" fmla="*/ 0 h 505513"/>
                <a:gd name="T6" fmla="*/ 0 w 2840037"/>
                <a:gd name="T7" fmla="*/ 0 h 505513"/>
                <a:gd name="T8" fmla="*/ 0 w 2840037"/>
                <a:gd name="T9" fmla="*/ 0 h 505513"/>
                <a:gd name="T10" fmla="*/ 0 w 2840037"/>
                <a:gd name="T11" fmla="*/ 0 h 50551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840037"/>
                <a:gd name="T19" fmla="*/ 0 h 505513"/>
                <a:gd name="T20" fmla="*/ 2840037 w 2840037"/>
                <a:gd name="T21" fmla="*/ 505513 h 505513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840037" h="505513">
                  <a:moveTo>
                    <a:pt x="2790825" y="505513"/>
                  </a:moveTo>
                  <a:cubicBezTo>
                    <a:pt x="2840037" y="447569"/>
                    <a:pt x="2772732" y="345176"/>
                    <a:pt x="2645732" y="261038"/>
                  </a:cubicBezTo>
                  <a:cubicBezTo>
                    <a:pt x="2518732" y="176901"/>
                    <a:pt x="2180060" y="1376"/>
                    <a:pt x="2028825" y="688"/>
                  </a:cubicBezTo>
                  <a:cubicBezTo>
                    <a:pt x="1877590" y="0"/>
                    <a:pt x="1874845" y="207699"/>
                    <a:pt x="1738320" y="256911"/>
                  </a:cubicBezTo>
                  <a:cubicBezTo>
                    <a:pt x="1601795" y="306123"/>
                    <a:pt x="1499395" y="329142"/>
                    <a:pt x="1209675" y="295963"/>
                  </a:cubicBezTo>
                  <a:cubicBezTo>
                    <a:pt x="919955" y="262784"/>
                    <a:pt x="596106" y="179282"/>
                    <a:pt x="0" y="57838"/>
                  </a:cubicBezTo>
                </a:path>
              </a:pathLst>
            </a:custGeom>
            <a:noFill/>
            <a:ln w="19050" algn="ctr">
              <a:solidFill>
                <a:srgbClr val="0070C0"/>
              </a:solidFill>
              <a:prstDash val="dash"/>
              <a:round/>
              <a:headEnd/>
              <a:tailEnd type="arrow" w="med" len="med"/>
            </a:ln>
          </p:spPr>
          <p:txBody>
            <a:bodyPr wrap="none" anchor="ctr"/>
            <a:lstStyle/>
            <a:p>
              <a:endParaRPr lang="ru-RU">
                <a:latin typeface="Calibri" pitchFamily="34" charset="0"/>
              </a:endParaRPr>
            </a:p>
          </p:txBody>
        </p:sp>
      </p:grpSp>
      <p:sp>
        <p:nvSpPr>
          <p:cNvPr id="48195" name="TextBox 6"/>
          <p:cNvSpPr txBox="1">
            <a:spLocks noChangeArrowheads="1"/>
          </p:cNvSpPr>
          <p:nvPr/>
        </p:nvSpPr>
        <p:spPr bwMode="auto">
          <a:xfrm>
            <a:off x="6905625" y="1484313"/>
            <a:ext cx="546100" cy="185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600">
                <a:latin typeface="Calibri" pitchFamily="34" charset="0"/>
              </a:rPr>
              <a:t>Иркутск</a:t>
            </a:r>
          </a:p>
        </p:txBody>
      </p:sp>
      <p:sp>
        <p:nvSpPr>
          <p:cNvPr id="8" name="Номер слайда 7"/>
          <p:cNvSpPr txBox="1">
            <a:spLocks noGrp="1"/>
          </p:cNvSpPr>
          <p:nvPr/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</p:spPr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8C6D0EA6-2428-409B-AD1D-A43FEE5CC52A}" type="slidenum">
              <a:rPr lang="ru-RU" sz="1200">
                <a:solidFill>
                  <a:schemeClr val="tx1">
                    <a:tint val="75000"/>
                  </a:schemeClr>
                </a:solidFill>
                <a:latin typeface="+mn-lt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13</a:t>
            </a:fld>
            <a:endParaRPr lang="ru-RU" sz="1200">
              <a:solidFill>
                <a:schemeClr val="tx1">
                  <a:tint val="75000"/>
                </a:schemeClr>
              </a:solidFill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Прямая соединительная линия 2"/>
          <p:cNvCxnSpPr/>
          <p:nvPr/>
        </p:nvCxnSpPr>
        <p:spPr>
          <a:xfrm>
            <a:off x="250825" y="1011238"/>
            <a:ext cx="8642350" cy="0"/>
          </a:xfrm>
          <a:prstGeom prst="line">
            <a:avLst/>
          </a:prstGeom>
          <a:ln w="19050" cmpd="dbl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986" name="Заголовок 1"/>
          <p:cNvSpPr txBox="1">
            <a:spLocks/>
          </p:cNvSpPr>
          <p:nvPr/>
        </p:nvSpPr>
        <p:spPr bwMode="auto">
          <a:xfrm>
            <a:off x="179388" y="1270000"/>
            <a:ext cx="2232025" cy="5472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ru-RU" sz="1400" b="1">
                <a:solidFill>
                  <a:srgbClr val="002060"/>
                </a:solidFill>
                <a:cs typeface="Arial" charset="0"/>
              </a:rPr>
              <a:t>В 2012 г. на саммите стран АТЭС у России есть шанс предложить  партнерам из АТР новый взаимо-выгодный режим сотрудничества. </a:t>
            </a:r>
          </a:p>
          <a:p>
            <a:endParaRPr lang="ru-RU" sz="1400" b="1">
              <a:solidFill>
                <a:srgbClr val="002060"/>
              </a:solidFill>
              <a:cs typeface="Arial" charset="0"/>
            </a:endParaRPr>
          </a:p>
          <a:p>
            <a:r>
              <a:rPr lang="ru-RU" sz="1400" b="1">
                <a:solidFill>
                  <a:srgbClr val="002060"/>
                </a:solidFill>
                <a:cs typeface="Arial" charset="0"/>
              </a:rPr>
              <a:t>Для этого государству,   бизнесу и гражданскому обществу необходимо в ближайшее время принять согласованное решение о пути развития Восточной Сибири и Дальнего Востока.</a:t>
            </a:r>
          </a:p>
        </p:txBody>
      </p:sp>
      <p:sp>
        <p:nvSpPr>
          <p:cNvPr id="41987" name="Заголовок 1"/>
          <p:cNvSpPr txBox="1">
            <a:spLocks/>
          </p:cNvSpPr>
          <p:nvPr/>
        </p:nvSpPr>
        <p:spPr bwMode="auto">
          <a:xfrm>
            <a:off x="2411413" y="333375"/>
            <a:ext cx="6481762" cy="604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ru-RU" sz="2000" b="1">
                <a:latin typeface="Calibri" pitchFamily="34" charset="0"/>
              </a:rPr>
              <a:t>Развитие Восточной Сибири и Дальнего Востока: основные вопросы для дискуссии</a:t>
            </a:r>
          </a:p>
        </p:txBody>
      </p:sp>
      <p:sp>
        <p:nvSpPr>
          <p:cNvPr id="41988" name="Rectangle 12"/>
          <p:cNvSpPr>
            <a:spLocks noChangeArrowheads="1"/>
          </p:cNvSpPr>
          <p:nvPr/>
        </p:nvSpPr>
        <p:spPr bwMode="auto">
          <a:xfrm>
            <a:off x="3659188" y="2565400"/>
            <a:ext cx="4800600" cy="158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ru-RU" sz="1400">
                <a:latin typeface="Calibri" pitchFamily="34" charset="0"/>
              </a:rPr>
              <a:t>Какими должны быть условия взаимодействия с иностранными инвесторами в рамках реализации проектов по добыче полезных ископаемых, созданию объектов инфраструктуры, высокотехнологичных производств?</a:t>
            </a:r>
          </a:p>
        </p:txBody>
      </p:sp>
      <p:sp>
        <p:nvSpPr>
          <p:cNvPr id="41989" name="Rectangle 13"/>
          <p:cNvSpPr>
            <a:spLocks noChangeArrowheads="1"/>
          </p:cNvSpPr>
          <p:nvPr/>
        </p:nvSpPr>
        <p:spPr bwMode="auto">
          <a:xfrm>
            <a:off x="3635375" y="1052513"/>
            <a:ext cx="4802188" cy="1084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ru-RU" sz="1400">
                <a:latin typeface="Calibri" pitchFamily="34" charset="0"/>
              </a:rPr>
              <a:t>В чем должно заключаться участие государства и частных российских и иностранных инвесторов при реализации проектов? Как должна осуществляться координация между ними?</a:t>
            </a:r>
          </a:p>
          <a:p>
            <a:endParaRPr lang="ru-RU" sz="1400">
              <a:latin typeface="Calibri" pitchFamily="34" charset="0"/>
            </a:endParaRPr>
          </a:p>
        </p:txBody>
      </p:sp>
      <p:sp>
        <p:nvSpPr>
          <p:cNvPr id="41990" name="Rectangle 15"/>
          <p:cNvSpPr>
            <a:spLocks noChangeArrowheads="1"/>
          </p:cNvSpPr>
          <p:nvPr/>
        </p:nvSpPr>
        <p:spPr bwMode="auto">
          <a:xfrm>
            <a:off x="3635375" y="1628775"/>
            <a:ext cx="4938713" cy="1512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ru-RU" sz="1400">
                <a:latin typeface="Calibri" pitchFamily="34" charset="0"/>
              </a:rPr>
              <a:t>Что должно быть сделано для ускоренного развития машиностроения в регионах Сибири и Дальнего Востока?</a:t>
            </a:r>
          </a:p>
          <a:p>
            <a:endParaRPr lang="ru-RU" sz="1400">
              <a:latin typeface="Calibri" pitchFamily="34" charset="0"/>
            </a:endParaRPr>
          </a:p>
        </p:txBody>
      </p:sp>
      <p:sp>
        <p:nvSpPr>
          <p:cNvPr id="12" name="Управляющая кнопка: справка 11">
            <a:hlinkClick r:id="" action="ppaction://noaction" highlightClick="1"/>
          </p:cNvPr>
          <p:cNvSpPr/>
          <p:nvPr/>
        </p:nvSpPr>
        <p:spPr>
          <a:xfrm>
            <a:off x="2730500" y="1052513"/>
            <a:ext cx="615950" cy="684212"/>
          </a:xfrm>
          <a:prstGeom prst="actionButtonHelp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3" name="Управляющая кнопка: справка 12">
            <a:hlinkClick r:id="" action="ppaction://noaction" highlightClick="1"/>
          </p:cNvPr>
          <p:cNvSpPr/>
          <p:nvPr/>
        </p:nvSpPr>
        <p:spPr>
          <a:xfrm>
            <a:off x="2771775" y="2060575"/>
            <a:ext cx="615950" cy="685800"/>
          </a:xfrm>
          <a:prstGeom prst="actionButtonHelp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4" name="Управляющая кнопка: справка 13">
            <a:hlinkClick r:id="" action="ppaction://noaction" highlightClick="1"/>
          </p:cNvPr>
          <p:cNvSpPr/>
          <p:nvPr/>
        </p:nvSpPr>
        <p:spPr>
          <a:xfrm>
            <a:off x="2730500" y="2997200"/>
            <a:ext cx="615950" cy="684213"/>
          </a:xfrm>
          <a:prstGeom prst="actionButtonHelp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41994" name="Picture 1"/>
          <p:cNvPicPr>
            <a:picLocks noChangeAspect="1" noChangeArrowheads="1"/>
          </p:cNvPicPr>
          <p:nvPr/>
        </p:nvPicPr>
        <p:blipFill>
          <a:blip r:embed="rId3"/>
          <a:srcRect t="24521" r="10907" b="15170"/>
          <a:stretch>
            <a:fillRect/>
          </a:stretch>
        </p:blipFill>
        <p:spPr bwMode="auto">
          <a:xfrm>
            <a:off x="574675" y="5434013"/>
            <a:ext cx="1620838" cy="1235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2E2532A-1F7F-4C01-B1E8-7AFEB77F0B25}" type="slidenum">
              <a:rPr lang="ru-RU" smtClean="0"/>
              <a:pPr>
                <a:defRPr/>
              </a:pPr>
              <a:t>14</a:t>
            </a:fld>
            <a:endParaRPr lang="ru-RU"/>
          </a:p>
        </p:txBody>
      </p:sp>
      <p:sp>
        <p:nvSpPr>
          <p:cNvPr id="15" name="Управляющая кнопка: справка 14">
            <a:hlinkClick r:id="" action="ppaction://noaction" highlightClick="1"/>
          </p:cNvPr>
          <p:cNvSpPr/>
          <p:nvPr/>
        </p:nvSpPr>
        <p:spPr>
          <a:xfrm>
            <a:off x="2732088" y="4221163"/>
            <a:ext cx="615950" cy="684212"/>
          </a:xfrm>
          <a:prstGeom prst="actionButtonHelp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41997" name="Rectangle 13"/>
          <p:cNvSpPr>
            <a:spLocks noChangeArrowheads="1"/>
          </p:cNvSpPr>
          <p:nvPr/>
        </p:nvSpPr>
        <p:spPr bwMode="auto">
          <a:xfrm>
            <a:off x="3659188" y="4076700"/>
            <a:ext cx="4800600" cy="1084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ru-RU" sz="1400">
                <a:latin typeface="Calibri" pitchFamily="34" charset="0"/>
              </a:rPr>
              <a:t>Какие должны быть достигнуты договоренности между Россией и странами АТР на межгосударственном уровне для обеспечения взаимоыгодного сотрудничества между частным капиталом соответствующих стран </a:t>
            </a:r>
          </a:p>
        </p:txBody>
      </p:sp>
      <p:sp>
        <p:nvSpPr>
          <p:cNvPr id="18" name="Управляющая кнопка: справка 17">
            <a:hlinkClick r:id="" action="ppaction://noaction" highlightClick="1"/>
          </p:cNvPr>
          <p:cNvSpPr/>
          <p:nvPr/>
        </p:nvSpPr>
        <p:spPr>
          <a:xfrm>
            <a:off x="2732088" y="5661025"/>
            <a:ext cx="615950" cy="684213"/>
          </a:xfrm>
          <a:prstGeom prst="actionButtonHelp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41999" name="Rectangle 13"/>
          <p:cNvSpPr>
            <a:spLocks noChangeArrowheads="1"/>
          </p:cNvSpPr>
          <p:nvPr/>
        </p:nvSpPr>
        <p:spPr bwMode="auto">
          <a:xfrm>
            <a:off x="3659188" y="5440363"/>
            <a:ext cx="4800600" cy="1084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ru-RU" sz="1400">
                <a:latin typeface="Calibri" pitchFamily="34" charset="0"/>
              </a:rPr>
              <a:t>Как обеспечить максимальную локализацию производства оборудования, технологий на территории Восточной Сибири и российского Дальнего Востока для развития горнодобывающей промышленности и ТЭК, для развития инфраструктуры в этих регионах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1610</TotalTime>
  <Words>1938</Words>
  <Application>Microsoft Office PowerPoint</Application>
  <PresentationFormat>Экран (4:3)</PresentationFormat>
  <Paragraphs>263</Paragraphs>
  <Slides>14</Slides>
  <Notes>12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Тема Office</vt:lpstr>
      <vt:lpstr>Сценарии развития Восточной Сибири и Дальнего Востока в контексте политической и экономической динамики Азиатско-Тихоокеанского региона</vt:lpstr>
      <vt:lpstr>Сибирь и Дальний Восток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Оценка объема инвестиций, необходимых для развития Сибири и Дальнего Востока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“Сценарий развития Восточной Сибири и Дальнего Востока в контексте политической и экономической динамики Азиатско-Тихоокеанского региона”</dc:title>
  <dc:creator>Stollyar Valentin</dc:creator>
  <cp:lastModifiedBy>Stolliar Valentin</cp:lastModifiedBy>
  <cp:revision>178</cp:revision>
  <cp:lastPrinted>2011-09-07T11:06:13Z</cp:lastPrinted>
  <dcterms:modified xsi:type="dcterms:W3CDTF">2011-09-11T06:52:43Z</dcterms:modified>
</cp:coreProperties>
</file>